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3"/>
  </p:sldMasterIdLst>
  <p:notesMasterIdLst>
    <p:notesMasterId r:id="rId5"/>
  </p:notesMasterIdLst>
  <p:sldIdLst>
    <p:sldId id="256" r:id="rId4"/>
    <p:sldId id="257" r:id="rId6"/>
    <p:sldId id="258" r:id="rId7"/>
    <p:sldId id="259" r:id="rId8"/>
    <p:sldId id="260" r:id="rId9"/>
    <p:sldId id="294" r:id="rId10"/>
    <p:sldId id="262" r:id="rId11"/>
    <p:sldId id="295" r:id="rId12"/>
    <p:sldId id="264" r:id="rId13"/>
    <p:sldId id="265" r:id="rId14"/>
    <p:sldId id="266" r:id="rId15"/>
    <p:sldId id="267" r:id="rId16"/>
    <p:sldId id="268" r:id="rId17"/>
    <p:sldId id="269" r:id="rId18"/>
    <p:sldId id="271" r:id="rId19"/>
    <p:sldId id="272" r:id="rId20"/>
    <p:sldId id="273" r:id="rId21"/>
    <p:sldId id="274" r:id="rId22"/>
    <p:sldId id="275" r:id="rId23"/>
    <p:sldId id="337" r:id="rId24"/>
    <p:sldId id="286" r:id="rId25"/>
    <p:sldId id="287" r:id="rId26"/>
    <p:sldId id="334" r:id="rId27"/>
    <p:sldId id="276" r:id="rId28"/>
    <p:sldId id="336" r:id="rId29"/>
    <p:sldId id="270" r:id="rId30"/>
    <p:sldId id="277" r:id="rId31"/>
    <p:sldId id="278" r:id="rId32"/>
    <p:sldId id="279" r:id="rId33"/>
    <p:sldId id="280" r:id="rId34"/>
    <p:sldId id="281" r:id="rId3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808F"/>
    <a:srgbClr val="4E2479"/>
    <a:srgbClr val="BF293E"/>
    <a:srgbClr val="9D66D1"/>
    <a:srgbClr val="EBA2AC"/>
    <a:srgbClr val="CB2F3E"/>
    <a:srgbClr val="F43308"/>
    <a:srgbClr val="F7FD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jpe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fillRect l="1000" t="-3000" r="1000" b="1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fillRect l="1000" t="-3000" r="1000" b="1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37.png"/><Relationship Id="rId2" Type="http://schemas.openxmlformats.org/officeDocument/2006/relationships/image" Target="../media/image1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4.xml"/><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image" Target="../media/image40.png"/><Relationship Id="rId2" Type="http://schemas.openxmlformats.org/officeDocument/2006/relationships/image" Target="../media/image2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48.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49.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53.jpeg"/><Relationship Id="rId2" Type="http://schemas.openxmlformats.org/officeDocument/2006/relationships/image" Target="../media/image2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icPr>
            <a:picLocks noChangeAspect="1"/>
          </p:cNvPicPr>
          <p:nvPr/>
        </p:nvPicPr>
        <p:blipFill>
          <a:blip r:embed="rId3"/>
          <a:stretch>
            <a:fillRect/>
          </a:stretch>
        </p:blipFill>
        <p:spPr>
          <a:xfrm>
            <a:off x="9930384" y="6190488"/>
            <a:ext cx="3840480" cy="914400"/>
          </a:xfrm>
          <a:prstGeom prst="rect">
            <a:avLst/>
          </a:prstGeom>
        </p:spPr>
      </p:pic>
      <p:sp>
        <p:nvSpPr>
          <p:cNvPr id="6" name="Text 0"/>
          <p:cNvSpPr/>
          <p:nvPr/>
        </p:nvSpPr>
        <p:spPr>
          <a:xfrm>
            <a:off x="5815584" y="1353312"/>
            <a:ext cx="7973568" cy="4562856"/>
          </a:xfrm>
          <a:prstGeom prst="rect">
            <a:avLst/>
          </a:prstGeom>
          <a:noFill/>
          <a:effectLst>
            <a:outerShdw blurRad="76200" dist="50800" dir="5400000" algn="ctr" rotWithShape="0">
              <a:srgbClr val="C00000">
                <a:alpha val="100000"/>
              </a:srgbClr>
            </a:outerShdw>
          </a:effectLst>
        </p:spPr>
        <p:txBody>
          <a:bodyPr wrap="square" lIns="0" tIns="0" rIns="0" bIns="0" rtlCol="0" anchor="t"/>
          <a:lstStyle/>
          <a:p>
            <a:pPr marL="0" indent="0" algn="l">
              <a:lnSpc>
                <a:spcPts val="8970"/>
              </a:lnSpc>
              <a:buNone/>
            </a:pPr>
            <a:r>
              <a:rPr lang="en-US" sz="6410" b="1" dirty="0">
                <a:gradFill>
                  <a:gsLst>
                    <a:gs pos="21000">
                      <a:srgbClr val="53575C"/>
                    </a:gs>
                    <a:gs pos="88000">
                      <a:srgbClr val="C5C7CA"/>
                    </a:gs>
                  </a:gsLst>
                  <a:lin ang="5400000"/>
                </a:gradFill>
                <a:effectLst/>
                <a:latin typeface="NotoSans-NotoSans-Regular" pitchFamily="34" charset="0"/>
                <a:ea typeface="NotoSans-NotoSans-Regular" pitchFamily="34" charset="-122"/>
                <a:cs typeface="NotoSans-NotoSans-Regular" pitchFamily="34" charset="-120"/>
              </a:rPr>
              <a:t>Exploratory Data Analysis Project on Hotel Bookings</a:t>
            </a:r>
            <a:endParaRPr lang="en-US" sz="6410" b="1" dirty="0">
              <a:gradFill>
                <a:gsLst>
                  <a:gs pos="21000">
                    <a:srgbClr val="53575C"/>
                  </a:gs>
                  <a:gs pos="88000">
                    <a:srgbClr val="C5C7CA"/>
                  </a:gs>
                </a:gsLst>
                <a:lin ang="5400000"/>
              </a:gradFill>
              <a:effectLst/>
              <a:latin typeface="NotoSans-NotoSans-Regular" pitchFamily="34" charset="0"/>
              <a:ea typeface="NotoSans-NotoSans-Regular" pitchFamily="34" charset="-122"/>
              <a:cs typeface="NotoSans-NotoSans-Regular" pitchFamily="34" charset="-120"/>
            </a:endParaRPr>
          </a:p>
        </p:txBody>
      </p:sp>
      <p:sp>
        <p:nvSpPr>
          <p:cNvPr id="7" name="Text 1"/>
          <p:cNvSpPr/>
          <p:nvPr/>
        </p:nvSpPr>
        <p:spPr>
          <a:xfrm>
            <a:off x="9930130" y="6437630"/>
            <a:ext cx="3832860" cy="429260"/>
          </a:xfrm>
          <a:prstGeom prst="rect">
            <a:avLst/>
          </a:prstGeom>
          <a:noFill/>
        </p:spPr>
        <p:txBody>
          <a:bodyPr wrap="none" lIns="0" tIns="0" rIns="0" bIns="0" rtlCol="0" anchor="t"/>
          <a:lstStyle/>
          <a:p>
            <a:pPr marL="0" indent="0" algn="l">
              <a:lnSpc>
                <a:spcPts val="3250"/>
              </a:lnSpc>
              <a:buNone/>
            </a:pPr>
            <a:r>
              <a:rPr lang="en-US" sz="2400" b="1" dirty="0"/>
              <a:t>  Presented by </a:t>
            </a:r>
            <a:r>
              <a:rPr lang="en-US" sz="2400" b="1" dirty="0"/>
              <a:t>Sharada Sonaje</a:t>
            </a:r>
            <a:endParaRPr lang="en-US" sz="2400" b="1" dirty="0"/>
          </a:p>
        </p:txBody>
      </p:sp>
      <p:sp>
        <p:nvSpPr>
          <p:cNvPr id="8" name="Text 2"/>
          <p:cNvSpPr/>
          <p:nvPr/>
        </p:nvSpPr>
        <p:spPr>
          <a:xfrm>
            <a:off x="6080760" y="6446520"/>
            <a:ext cx="3337560" cy="420624"/>
          </a:xfrm>
          <a:prstGeom prst="rect">
            <a:avLst/>
          </a:prstGeom>
          <a:noFill/>
        </p:spPr>
        <p:txBody>
          <a:bodyPr wrap="none" lIns="0" tIns="0" rIns="0" bIns="0" rtlCol="0" anchor="t"/>
          <a:lstStyle/>
          <a:p>
            <a:pPr marL="0" indent="0" algn="l">
              <a:lnSpc>
                <a:spcPts val="3250"/>
              </a:lnSpc>
              <a:buNone/>
            </a:pPr>
            <a:endParaRPr lang="en-US" sz="2320" b="1" dirty="0"/>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9646920" y="36576"/>
            <a:ext cx="4956048" cy="8174736"/>
          </a:xfrm>
          <a:prstGeom prst="rect">
            <a:avLst/>
          </a:prstGeom>
        </p:spPr>
      </p:pic>
      <p:sp>
        <p:nvSpPr>
          <p:cNvPr id="4" name="Text 0"/>
          <p:cNvSpPr/>
          <p:nvPr/>
        </p:nvSpPr>
        <p:spPr>
          <a:xfrm>
            <a:off x="1106424" y="3621024"/>
            <a:ext cx="7470648" cy="420624"/>
          </a:xfrm>
          <a:prstGeom prst="rect">
            <a:avLst/>
          </a:prstGeom>
          <a:noFill/>
        </p:spPr>
        <p:txBody>
          <a:bodyPr wrap="none" lIns="0" tIns="0" rIns="0" bIns="0" rtlCol="0" anchor="t"/>
          <a:lstStyle/>
          <a:p>
            <a:pPr marL="0" indent="0" algn="l">
              <a:lnSpc>
                <a:spcPts val="3250"/>
              </a:lnSpc>
              <a:buNone/>
            </a:pPr>
            <a:r>
              <a:rPr lang="en-US" sz="2320" dirty="0">
                <a:solidFill>
                  <a:srgbClr val="E25B00"/>
                </a:solidFill>
                <a:latin typeface="NotoSans-NotoSans-Regular" pitchFamily="34" charset="0"/>
                <a:ea typeface="NotoSans-NotoSans-Regular" pitchFamily="34" charset="-122"/>
                <a:cs typeface="NotoSans-NotoSans-Regular" pitchFamily="34" charset="-120"/>
              </a:rPr>
              <a:t>New Feature Creation</a:t>
            </a:r>
            <a:endParaRPr lang="en-US" sz="2320" dirty="0"/>
          </a:p>
        </p:txBody>
      </p:sp>
      <p:sp>
        <p:nvSpPr>
          <p:cNvPr id="5" name="Text 1"/>
          <p:cNvSpPr/>
          <p:nvPr/>
        </p:nvSpPr>
        <p:spPr>
          <a:xfrm>
            <a:off x="1106170" y="4178935"/>
            <a:ext cx="7470775" cy="2640330"/>
          </a:xfrm>
          <a:prstGeom prst="rect">
            <a:avLst/>
          </a:prstGeom>
          <a:noFill/>
        </p:spPr>
        <p:txBody>
          <a:bodyPr wrap="square" lIns="0" tIns="0" rIns="0" bIns="0" rtlCol="0" anchor="t"/>
          <a:lstStyle/>
          <a:p>
            <a:pPr marL="342900" indent="-342900" algn="l">
              <a:lnSpc>
                <a:spcPts val="2780"/>
              </a:lnSpc>
              <a:buFont typeface="Arial" panose="020B0604020202020204" pitchFamily="34" charset="0"/>
              <a:buChar char="•"/>
            </a:pPr>
            <a:r>
              <a:rPr lang="en-US" sz="1850" dirty="0">
                <a:solidFill>
                  <a:srgbClr val="0D0D0D"/>
                </a:solidFill>
                <a:latin typeface="Segoe Print" panose="02000600000000000000" charset="0"/>
                <a:ea typeface="Arial-Regular" pitchFamily="34" charset="-122"/>
                <a:cs typeface="Segoe Print" panose="02000600000000000000" charset="0"/>
              </a:rPr>
              <a:t>Engineered new features for deeper insights.</a:t>
            </a:r>
            <a:endParaRPr lang="en-US" sz="1850"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sz="1850" dirty="0">
                <a:solidFill>
                  <a:srgbClr val="0D0D0D"/>
                </a:solidFill>
                <a:latin typeface="Segoe Print" panose="02000600000000000000" charset="0"/>
                <a:ea typeface="Arial-Regular" pitchFamily="34" charset="-122"/>
                <a:cs typeface="Segoe Print" panose="02000600000000000000" charset="0"/>
              </a:rPr>
              <a:t>Created 'booking_window' feature (days between booking and arrival).</a:t>
            </a:r>
            <a:endParaRPr lang="en-US" sz="1850"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sz="1850" dirty="0">
                <a:solidFill>
                  <a:srgbClr val="0D0D0D"/>
                </a:solidFill>
                <a:latin typeface="Segoe Print" panose="02000600000000000000" charset="0"/>
                <a:ea typeface="Arial-Regular" pitchFamily="34" charset="-122"/>
                <a:cs typeface="Segoe Print" panose="02000600000000000000" charset="0"/>
              </a:rPr>
              <a:t>Created 'total_nights' feature (sum of weekend and weekday nights).</a:t>
            </a:r>
            <a:endParaRPr lang="en-US" sz="1850" dirty="0">
              <a:solidFill>
                <a:srgbClr val="0D0D0D"/>
              </a:solidFill>
              <a:latin typeface="Segoe Print" panose="02000600000000000000" charset="0"/>
              <a:ea typeface="Arial-Regular" pitchFamily="34" charset="-122"/>
              <a:cs typeface="Segoe Print" panose="02000600000000000000" charset="0"/>
            </a:endParaRPr>
          </a:p>
          <a:p>
            <a:pPr marL="342900" indent="-342900" algn="l">
              <a:lnSpc>
                <a:spcPts val="2780"/>
              </a:lnSpc>
              <a:buFont typeface="Arial" panose="020B0604020202020204" pitchFamily="34" charset="0"/>
              <a:buChar char="•"/>
            </a:pPr>
            <a:r>
              <a:rPr lang="en-US" altLang="en-US" sz="1850" dirty="0">
                <a:latin typeface="Segoe Print" panose="02000600000000000000" charset="0"/>
                <a:cs typeface="Segoe Print" panose="02000600000000000000" charset="0"/>
                <a:sym typeface="+mn-ea"/>
              </a:rPr>
              <a:t>Create adr_per_guest: Average Daily Rate per guest</a:t>
            </a:r>
            <a:endParaRPr lang="en-US" sz="1850" dirty="0">
              <a:latin typeface="Segoe Print" panose="02000600000000000000" charset="0"/>
              <a:cs typeface="Segoe Print" panose="02000600000000000000" charset="0"/>
            </a:endParaRPr>
          </a:p>
        </p:txBody>
      </p:sp>
      <p:sp>
        <p:nvSpPr>
          <p:cNvPr id="6" name="Text 2"/>
          <p:cNvSpPr/>
          <p:nvPr/>
        </p:nvSpPr>
        <p:spPr>
          <a:xfrm>
            <a:off x="859536" y="2276856"/>
            <a:ext cx="7973568" cy="832104"/>
          </a:xfrm>
          <a:prstGeom prst="rect">
            <a:avLst/>
          </a:prstGeom>
          <a:noFill/>
        </p:spPr>
        <p:txBody>
          <a:bodyPr wrap="none" lIns="0" tIns="0" rIns="0" bIns="0" rtlCol="0" anchor="t"/>
          <a:lstStyle/>
          <a:p>
            <a:pPr marL="0" indent="0" algn="l">
              <a:lnSpc>
                <a:spcPts val="6500"/>
              </a:lnSpc>
              <a:buNone/>
            </a:pPr>
            <a:r>
              <a:rPr lang="en-US" sz="4640" dirty="0">
                <a:solidFill>
                  <a:srgbClr val="E25B00"/>
                </a:solidFill>
                <a:latin typeface="NotoSans-NotoSans-Regular" pitchFamily="34" charset="0"/>
                <a:ea typeface="NotoSans-NotoSans-Regular" pitchFamily="34" charset="-122"/>
                <a:cs typeface="NotoSans-NotoSans-Regular" pitchFamily="34" charset="-120"/>
              </a:rPr>
              <a:t>Feature Engineering</a:t>
            </a:r>
            <a:endParaRPr lang="en-US" sz="4640" dirty="0"/>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14575536" cy="8174736"/>
          </a:xfrm>
          <a:prstGeom prst="rect">
            <a:avLst/>
          </a:prstGeom>
          <a:ln>
            <a:solidFill>
              <a:schemeClr val="accent1"/>
            </a:solidFill>
          </a:ln>
        </p:spPr>
      </p:pic>
      <p:sp>
        <p:nvSpPr>
          <p:cNvPr id="4" name="Text 0"/>
          <p:cNvSpPr/>
          <p:nvPr/>
        </p:nvSpPr>
        <p:spPr>
          <a:xfrm>
            <a:off x="859536" y="3666744"/>
            <a:ext cx="12920472" cy="1143000"/>
          </a:xfrm>
          <a:prstGeom prst="rect">
            <a:avLst/>
          </a:prstGeom>
          <a:noFill/>
        </p:spPr>
        <p:txBody>
          <a:bodyPr wrap="none" lIns="0" tIns="0" rIns="0" bIns="0" rtlCol="0" anchor="t"/>
          <a:lstStyle/>
          <a:p>
            <a:pPr marL="0" indent="0" algn="l">
              <a:lnSpc>
                <a:spcPts val="8970"/>
              </a:lnSpc>
              <a:buNone/>
            </a:pPr>
            <a:r>
              <a:rPr lang="en-US" sz="6410" dirty="0">
                <a:solidFill>
                  <a:srgbClr val="E25B00"/>
                </a:solidFill>
                <a:latin typeface="NotoSans-NotoSans-Regular" pitchFamily="34" charset="0"/>
                <a:ea typeface="NotoSans-NotoSans-Regular" pitchFamily="34" charset="-122"/>
                <a:cs typeface="NotoSans-NotoSans-Regular" pitchFamily="34" charset="-120"/>
              </a:rPr>
              <a:t>4. Data Visualization and Insights</a:t>
            </a:r>
            <a:endParaRPr lang="en-US" sz="6410" dirty="0"/>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2286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4956048" cy="8174736"/>
          </a:xfrm>
          <a:prstGeom prst="rect">
            <a:avLst/>
          </a:prstGeom>
        </p:spPr>
      </p:pic>
      <p:sp>
        <p:nvSpPr>
          <p:cNvPr id="4" name="Text 0"/>
          <p:cNvSpPr/>
          <p:nvPr/>
        </p:nvSpPr>
        <p:spPr>
          <a:xfrm>
            <a:off x="1188085" y="5151755"/>
            <a:ext cx="3308350" cy="748665"/>
          </a:xfrm>
          <a:prstGeom prst="rect">
            <a:avLst/>
          </a:prstGeom>
          <a:pattFill prst="pct25">
            <a:fgClr>
              <a:srgbClr val="A9A57C"/>
            </a:fgClr>
            <a:bgClr>
              <a:srgbClr val="FFFFFF"/>
            </a:bgClr>
          </a:pattFill>
        </p:spPr>
        <p:txBody>
          <a:bodyPr wrap="none" lIns="0" tIns="0" rIns="0" bIns="0" rtlCol="0" anchor="t"/>
          <a:lstStyle/>
          <a:p>
            <a:pPr marL="0" indent="0" algn="l">
              <a:lnSpc>
                <a:spcPts val="3250"/>
              </a:lnSpc>
              <a:buNone/>
            </a:pPr>
            <a:r>
              <a:rPr lang="en-US" sz="2320" b="1" dirty="0">
                <a:solidFill>
                  <a:srgbClr val="E25B00"/>
                </a:solidFill>
                <a:latin typeface="NotoSans-NotoSans-Regular" pitchFamily="34" charset="0"/>
                <a:ea typeface="NotoSans-NotoSans-Regular" pitchFamily="34" charset="-122"/>
                <a:cs typeface="NotoSans-NotoSans-Regular" pitchFamily="34" charset="-120"/>
              </a:rPr>
              <a:t>Visualization Insights</a:t>
            </a:r>
            <a:endParaRPr lang="en-US" sz="2320" b="1" dirty="0"/>
          </a:p>
        </p:txBody>
      </p:sp>
      <p:sp>
        <p:nvSpPr>
          <p:cNvPr id="5" name="Text 1"/>
          <p:cNvSpPr/>
          <p:nvPr/>
        </p:nvSpPr>
        <p:spPr>
          <a:xfrm>
            <a:off x="4556125" y="4756150"/>
            <a:ext cx="9074785" cy="1613535"/>
          </a:xfrm>
          <a:prstGeom prst="rect">
            <a:avLst/>
          </a:prstGeom>
          <a:pattFill prst="pct10">
            <a:fgClr>
              <a:srgbClr val="A9A57C"/>
            </a:fgClr>
            <a:bgClr>
              <a:srgbClr val="FFFFFF"/>
            </a:bgClr>
          </a:pattFill>
        </p:spPr>
        <p:txBody>
          <a:bodyPr wrap="square" lIns="0" tIns="0" rIns="0" bIns="0" rtlCol="0" anchor="t"/>
          <a:lstStyle/>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The highest frequency of bookings occurs within a short window (close to 0 days). </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As the booking window increases, the frequency drops significantly.</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hotels may not need to focus much on long-term booking strategies</a:t>
            </a:r>
            <a:r>
              <a:rPr lang="en-US" altLang="en-US" sz="1850" b="1" dirty="0"/>
              <a:t>.</a:t>
            </a:r>
            <a:endParaRPr lang="en-US" altLang="en-US" sz="1850" b="1" dirty="0"/>
          </a:p>
          <a:p>
            <a:pPr marL="342900" indent="-342900" algn="l">
              <a:lnSpc>
                <a:spcPts val="2780"/>
              </a:lnSpc>
              <a:buFont typeface="Arial" panose="020B0604020202020204" pitchFamily="34" charset="0"/>
              <a:buChar char="•"/>
            </a:pPr>
            <a:endParaRPr lang="en-US" altLang="en-US" sz="1850" b="1" dirty="0">
              <a:latin typeface="Segoe Print" panose="02000600000000000000" charset="0"/>
              <a:cs typeface="Segoe Print" panose="02000600000000000000" charset="0"/>
            </a:endParaRPr>
          </a:p>
        </p:txBody>
      </p:sp>
      <p:sp>
        <p:nvSpPr>
          <p:cNvPr id="6" name="Text 2"/>
          <p:cNvSpPr/>
          <p:nvPr/>
        </p:nvSpPr>
        <p:spPr>
          <a:xfrm>
            <a:off x="8372475" y="334010"/>
            <a:ext cx="5541010" cy="1845945"/>
          </a:xfrm>
          <a:prstGeom prst="rect">
            <a:avLst/>
          </a:prstGeom>
          <a:pattFill prst="pct25">
            <a:fgClr>
              <a:srgbClr val="A9A57C"/>
            </a:fgClr>
            <a:bgClr>
              <a:srgbClr val="FFFFFF"/>
            </a:bgClr>
          </a:pattFill>
        </p:spPr>
        <p:txBody>
          <a:bodyPr wrap="square" lIns="0" tIns="0" rIns="0" bIns="0" rtlCol="0" anchor="t"/>
          <a:lstStyle/>
          <a:p>
            <a:pPr marL="0" indent="0" algn="l">
              <a:lnSpc>
                <a:spcPts val="6500"/>
              </a:lnSpc>
              <a:buNone/>
            </a:pPr>
            <a:r>
              <a:rPr lang="en-US" sz="4640" dirty="0">
                <a:solidFill>
                  <a:srgbClr val="E25B00"/>
                </a:solidFill>
                <a:latin typeface="NotoSans-NotoSans-Regular" pitchFamily="34" charset="0"/>
                <a:ea typeface="NotoSans-NotoSans-Regular" pitchFamily="34" charset="-122"/>
                <a:cs typeface="NotoSans-NotoSans-Regular" pitchFamily="34" charset="-120"/>
              </a:rPr>
              <a:t>Booking Window Distribution</a:t>
            </a:r>
            <a:endParaRPr lang="en-US" sz="4640" dirty="0"/>
          </a:p>
        </p:txBody>
      </p:sp>
      <p:pic>
        <p:nvPicPr>
          <p:cNvPr id="7" name="Picture 6"/>
          <p:cNvPicPr>
            <a:picLocks noChangeAspect="1"/>
          </p:cNvPicPr>
          <p:nvPr/>
        </p:nvPicPr>
        <p:blipFill>
          <a:blip r:embed="rId3"/>
          <a:stretch>
            <a:fillRect/>
          </a:stretch>
        </p:blipFill>
        <p:spPr>
          <a:xfrm>
            <a:off x="356870" y="772795"/>
            <a:ext cx="7551420" cy="3812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5894070" y="36830"/>
            <a:ext cx="8718550" cy="1745615"/>
          </a:xfrm>
          <a:prstGeom prst="rect">
            <a:avLst/>
          </a:prstGeom>
        </p:spPr>
      </p:pic>
      <p:sp>
        <p:nvSpPr>
          <p:cNvPr id="4" name="Text 0"/>
          <p:cNvSpPr/>
          <p:nvPr/>
        </p:nvSpPr>
        <p:spPr>
          <a:xfrm>
            <a:off x="6640195" y="388620"/>
            <a:ext cx="7725410" cy="1379855"/>
          </a:xfrm>
          <a:prstGeom prst="rect">
            <a:avLst/>
          </a:prstGeom>
          <a:noFill/>
        </p:spPr>
        <p:txBody>
          <a:bodyPr wrap="none" lIns="0" tIns="0" rIns="0" bIns="0" rtlCol="0" anchor="t"/>
          <a:lstStyle/>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rPr>
              <a:t>Total Nights Distribution</a:t>
            </a:r>
            <a:endParaRPr lang="en-US" sz="4640" b="1" dirty="0"/>
          </a:p>
        </p:txBody>
      </p:sp>
      <p:sp>
        <p:nvSpPr>
          <p:cNvPr id="5" name="Text 1"/>
          <p:cNvSpPr/>
          <p:nvPr/>
        </p:nvSpPr>
        <p:spPr>
          <a:xfrm>
            <a:off x="342265" y="2026920"/>
            <a:ext cx="6494145" cy="1444625"/>
          </a:xfrm>
          <a:prstGeom prst="rect">
            <a:avLst/>
          </a:prstGeom>
          <a:noFill/>
        </p:spPr>
        <p:txBody>
          <a:bodyPr wrap="square" lIns="0" tIns="0" rIns="0" bIns="0" rtlCol="0" anchor="t"/>
          <a:lstStyle/>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The histogram shows that the majority of bookings are for shorter stays, with most bookings falling between 0 and 5 nights.</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endParaRPr lang="en-US" altLang="en-US" sz="1850" b="1" dirty="0">
              <a:latin typeface="Segoe Print" panose="02000600000000000000" charset="0"/>
              <a:cs typeface="Segoe Print" panose="02000600000000000000" charset="0"/>
            </a:endParaRPr>
          </a:p>
        </p:txBody>
      </p:sp>
      <p:sp>
        <p:nvSpPr>
          <p:cNvPr id="6" name="Text 2"/>
          <p:cNvSpPr/>
          <p:nvPr/>
        </p:nvSpPr>
        <p:spPr>
          <a:xfrm>
            <a:off x="342265" y="1430655"/>
            <a:ext cx="4558030" cy="596900"/>
          </a:xfrm>
          <a:prstGeom prst="rect">
            <a:avLst/>
          </a:prstGeom>
          <a:noFill/>
        </p:spPr>
        <p:txBody>
          <a:bodyPr wrap="none" lIns="0" tIns="0" rIns="0" bIns="0" rtlCol="0" anchor="t"/>
          <a:lstStyle/>
          <a:p>
            <a:pPr marL="0" indent="0" algn="l">
              <a:lnSpc>
                <a:spcPts val="3250"/>
              </a:lnSpc>
              <a:buNone/>
            </a:pPr>
            <a:r>
              <a:rPr lang="en-US" sz="2320" b="1" dirty="0">
                <a:solidFill>
                  <a:srgbClr val="E25B00"/>
                </a:solidFill>
                <a:latin typeface="NotoSans-NotoSans-Regular" pitchFamily="34" charset="0"/>
                <a:ea typeface="NotoSans-NotoSans-Regular" pitchFamily="34" charset="-122"/>
                <a:cs typeface="NotoSans-NotoSans-Regular" pitchFamily="34" charset="-120"/>
              </a:rPr>
              <a:t>Stay Duration Insights</a:t>
            </a:r>
            <a:endParaRPr lang="en-US" sz="2320" b="1" dirty="0"/>
          </a:p>
        </p:txBody>
      </p:sp>
      <p:pic>
        <p:nvPicPr>
          <p:cNvPr id="8" name="Picture 7"/>
          <p:cNvPicPr>
            <a:picLocks noChangeAspect="1"/>
          </p:cNvPicPr>
          <p:nvPr/>
        </p:nvPicPr>
        <p:blipFill>
          <a:blip r:embed="rId3"/>
          <a:stretch>
            <a:fillRect/>
          </a:stretch>
        </p:blipFill>
        <p:spPr>
          <a:xfrm>
            <a:off x="7315835" y="1793240"/>
            <a:ext cx="7319010" cy="4344670"/>
          </a:xfrm>
          <a:prstGeom prst="rect">
            <a:avLst/>
          </a:prstGeom>
        </p:spPr>
      </p:pic>
      <p:sp>
        <p:nvSpPr>
          <p:cNvPr id="7" name="Text Box 6"/>
          <p:cNvSpPr txBox="1"/>
          <p:nvPr/>
        </p:nvSpPr>
        <p:spPr>
          <a:xfrm>
            <a:off x="7529830" y="6477635"/>
            <a:ext cx="6602095" cy="922020"/>
          </a:xfrm>
          <a:prstGeom prst="rect">
            <a:avLst/>
          </a:prstGeom>
          <a:noFill/>
        </p:spPr>
        <p:txBody>
          <a:bodyPr wrap="square" rtlCol="0">
            <a:spAutoFit/>
          </a:bodyPr>
          <a:p>
            <a:r>
              <a:rPr lang="en-US" altLang="en-US" b="1"/>
              <a:t>Histograms are excellent for visualizing the distribution of a single continuous variable. They allow us to see the frequency of different ranges of values</a:t>
            </a:r>
            <a:endParaRPr lang="en-US" altLang="en-US" b="1"/>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49276" y="36576"/>
            <a:ext cx="4956048" cy="8174736"/>
          </a:xfrm>
          <a:prstGeom prst="rect">
            <a:avLst/>
          </a:prstGeom>
        </p:spPr>
      </p:pic>
      <p:sp>
        <p:nvSpPr>
          <p:cNvPr id="4" name="Text 0"/>
          <p:cNvSpPr/>
          <p:nvPr/>
        </p:nvSpPr>
        <p:spPr>
          <a:xfrm>
            <a:off x="6021705" y="465455"/>
            <a:ext cx="7308850" cy="2227580"/>
          </a:xfrm>
          <a:prstGeom prst="rect">
            <a:avLst/>
          </a:prstGeom>
          <a:pattFill prst="pct20">
            <a:fgClr>
              <a:srgbClr val="A9A57C"/>
            </a:fgClr>
            <a:bgClr>
              <a:srgbClr val="FFFFFF"/>
            </a:bgClr>
          </a:pattFill>
        </p:spPr>
        <p:txBody>
          <a:bodyPr wrap="square" lIns="0" tIns="0" rIns="0" bIns="0" rtlCol="0" anchor="t"/>
          <a:lstStyle/>
          <a:p>
            <a:pPr marL="0" indent="0" algn="l">
              <a:lnSpc>
                <a:spcPts val="6500"/>
              </a:lnSpc>
              <a:buNone/>
            </a:pPr>
            <a:r>
              <a:rPr lang="en-US" sz="4640" dirty="0">
                <a:solidFill>
                  <a:srgbClr val="E25B00"/>
                </a:solidFill>
                <a:latin typeface="NotoSans-NotoSans-Regular" pitchFamily="34" charset="0"/>
                <a:ea typeface="NotoSans-NotoSans-Regular" pitchFamily="34" charset="-122"/>
                <a:cs typeface="NotoSans-NotoSans-Regular" pitchFamily="34" charset="-120"/>
              </a:rPr>
              <a:t>Proportion of Bookings With and Without Kids</a:t>
            </a:r>
            <a:endParaRPr lang="en-US" sz="4640" dirty="0"/>
          </a:p>
        </p:txBody>
      </p:sp>
      <p:sp>
        <p:nvSpPr>
          <p:cNvPr id="5" name="Text 1"/>
          <p:cNvSpPr/>
          <p:nvPr/>
        </p:nvSpPr>
        <p:spPr>
          <a:xfrm>
            <a:off x="6062345" y="4946650"/>
            <a:ext cx="7470775" cy="1973580"/>
          </a:xfrm>
          <a:prstGeom prst="rect">
            <a:avLst/>
          </a:prstGeom>
          <a:pattFill prst="pct10">
            <a:fgClr>
              <a:srgbClr val="A9A57C"/>
            </a:fgClr>
            <a:bgClr>
              <a:srgbClr val="FFFFFF"/>
            </a:bgClr>
          </a:pattFill>
        </p:spPr>
        <p:txBody>
          <a:bodyPr wrap="square" lIns="0" tIns="0" rIns="0" bIns="0" rtlCol="0" anchor="t"/>
          <a:lstStyle/>
          <a:p>
            <a:pPr marL="0" indent="0" algn="l">
              <a:lnSpc>
                <a:spcPts val="2780"/>
              </a:lnSpc>
              <a:buNone/>
            </a:pPr>
            <a:r>
              <a:rPr lang="en-US" sz="1850" b="1" dirty="0">
                <a:solidFill>
                  <a:srgbClr val="0D0D0D"/>
                </a:solidFill>
                <a:latin typeface="Segoe Print" panose="02000600000000000000" charset="0"/>
                <a:ea typeface="Arial-Regular" pitchFamily="34" charset="-122"/>
                <a:cs typeface="Segoe Print" panose="02000600000000000000" charset="0"/>
              </a:rPr>
              <a:t>• Pie chart showed 88.9% of bookings are made without children.</a:t>
            </a:r>
            <a:endParaRPr lang="en-US" sz="1850" b="1" dirty="0">
              <a:latin typeface="Segoe Print" panose="02000600000000000000" charset="0"/>
              <a:cs typeface="Segoe Print" panose="02000600000000000000" charset="0"/>
            </a:endParaRPr>
          </a:p>
          <a:p>
            <a:pPr marL="0" indent="0" algn="l">
              <a:lnSpc>
                <a:spcPts val="2780"/>
              </a:lnSpc>
              <a:buNone/>
            </a:pPr>
            <a:r>
              <a:rPr lang="en-US" sz="1850" b="1" dirty="0">
                <a:solidFill>
                  <a:srgbClr val="0D0D0D"/>
                </a:solidFill>
                <a:latin typeface="Segoe Print" panose="02000600000000000000" charset="0"/>
                <a:ea typeface="Arial-Regular" pitchFamily="34" charset="-122"/>
                <a:cs typeface="Segoe Print" panose="02000600000000000000" charset="0"/>
              </a:rPr>
              <a:t>• Indicates most customers are adults traveling alone or with other adults.</a:t>
            </a:r>
            <a:endParaRPr lang="en-US" sz="1850" b="1" dirty="0">
              <a:latin typeface="Segoe Print" panose="02000600000000000000" charset="0"/>
              <a:cs typeface="Segoe Print" panose="02000600000000000000" charset="0"/>
            </a:endParaRPr>
          </a:p>
        </p:txBody>
      </p:sp>
      <p:sp>
        <p:nvSpPr>
          <p:cNvPr id="6" name="Text 2"/>
          <p:cNvSpPr/>
          <p:nvPr/>
        </p:nvSpPr>
        <p:spPr>
          <a:xfrm>
            <a:off x="6062345" y="4211320"/>
            <a:ext cx="7470775" cy="598170"/>
          </a:xfrm>
          <a:prstGeom prst="rect">
            <a:avLst/>
          </a:prstGeom>
          <a:noFill/>
        </p:spPr>
        <p:txBody>
          <a:bodyPr wrap="none" lIns="0" tIns="0" rIns="0" bIns="0" rtlCol="0" anchor="t"/>
          <a:lstStyle/>
          <a:p>
            <a:pPr marL="0" indent="0" algn="l">
              <a:lnSpc>
                <a:spcPts val="3250"/>
              </a:lnSpc>
              <a:buNone/>
            </a:pPr>
            <a:r>
              <a:rPr lang="en-US" sz="2320" b="1" dirty="0">
                <a:solidFill>
                  <a:srgbClr val="E25B00"/>
                </a:solidFill>
                <a:latin typeface="NotoSans-NotoSans-Regular" pitchFamily="34" charset="0"/>
                <a:ea typeface="NotoSans-NotoSans-Regular" pitchFamily="34" charset="-122"/>
                <a:cs typeface="NotoSans-NotoSans-Regular" pitchFamily="34" charset="-120"/>
              </a:rPr>
              <a:t>Customer Demographics</a:t>
            </a:r>
            <a:endParaRPr lang="en-US" sz="2320" b="1" dirty="0"/>
          </a:p>
        </p:txBody>
      </p:sp>
      <p:pic>
        <p:nvPicPr>
          <p:cNvPr id="7" name="Picture 6"/>
          <p:cNvPicPr>
            <a:picLocks noChangeAspect="1"/>
          </p:cNvPicPr>
          <p:nvPr/>
        </p:nvPicPr>
        <p:blipFill>
          <a:blip r:embed="rId3"/>
          <a:stretch>
            <a:fillRect/>
          </a:stretch>
        </p:blipFill>
        <p:spPr>
          <a:xfrm>
            <a:off x="320040" y="1554480"/>
            <a:ext cx="4828540" cy="4052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4956048" cy="8174736"/>
          </a:xfrm>
          <a:prstGeom prst="rect">
            <a:avLst/>
          </a:prstGeom>
        </p:spPr>
      </p:pic>
      <p:pic>
        <p:nvPicPr>
          <p:cNvPr id="4" name="Image 2" descr="preencoded.png"/>
          <p:cNvPicPr>
            <a:picLocks noChangeAspect="1"/>
          </p:cNvPicPr>
          <p:nvPr/>
        </p:nvPicPr>
        <p:blipFill>
          <a:blip r:embed="rId3"/>
          <a:stretch>
            <a:fillRect/>
          </a:stretch>
        </p:blipFill>
        <p:spPr>
          <a:xfrm>
            <a:off x="9930384" y="4983480"/>
            <a:ext cx="539496" cy="539496"/>
          </a:xfrm>
          <a:prstGeom prst="rect">
            <a:avLst/>
          </a:prstGeom>
        </p:spPr>
      </p:pic>
      <p:pic>
        <p:nvPicPr>
          <p:cNvPr id="5" name="Image 3" descr="preencoded.png"/>
          <p:cNvPicPr>
            <a:picLocks noChangeAspect="1"/>
          </p:cNvPicPr>
          <p:nvPr/>
        </p:nvPicPr>
        <p:blipFill>
          <a:blip r:embed="rId3"/>
          <a:stretch>
            <a:fillRect/>
          </a:stretch>
        </p:blipFill>
        <p:spPr>
          <a:xfrm>
            <a:off x="5824728" y="4983480"/>
            <a:ext cx="539496" cy="539496"/>
          </a:xfrm>
          <a:prstGeom prst="rect">
            <a:avLst/>
          </a:prstGeom>
        </p:spPr>
      </p:pic>
      <p:sp>
        <p:nvSpPr>
          <p:cNvPr id="6" name="Text 0"/>
          <p:cNvSpPr/>
          <p:nvPr/>
        </p:nvSpPr>
        <p:spPr>
          <a:xfrm>
            <a:off x="10113264" y="5102352"/>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54545"/>
                </a:solidFill>
                <a:latin typeface="Arial-Regular" pitchFamily="34" charset="0"/>
                <a:ea typeface="Arial-Regular" pitchFamily="34" charset="-122"/>
                <a:cs typeface="Arial-Regular" pitchFamily="34" charset="-120"/>
              </a:rPr>
              <a:t>2</a:t>
            </a:r>
            <a:endParaRPr lang="en-US" sz="2320" dirty="0"/>
          </a:p>
        </p:txBody>
      </p:sp>
      <p:sp>
        <p:nvSpPr>
          <p:cNvPr id="7" name="Text 1"/>
          <p:cNvSpPr/>
          <p:nvPr/>
        </p:nvSpPr>
        <p:spPr>
          <a:xfrm>
            <a:off x="6007608" y="5102352"/>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54545"/>
                </a:solidFill>
                <a:latin typeface="Arial-Regular" pitchFamily="34" charset="0"/>
                <a:ea typeface="Arial-Regular" pitchFamily="34" charset="-122"/>
                <a:cs typeface="Arial-Regular" pitchFamily="34" charset="-120"/>
              </a:rPr>
              <a:t>1</a:t>
            </a:r>
            <a:endParaRPr lang="en-US" sz="2320" dirty="0"/>
          </a:p>
        </p:txBody>
      </p:sp>
      <p:sp>
        <p:nvSpPr>
          <p:cNvPr id="8" name="Text 2"/>
          <p:cNvSpPr/>
          <p:nvPr/>
        </p:nvSpPr>
        <p:spPr>
          <a:xfrm>
            <a:off x="10753344" y="4983480"/>
            <a:ext cx="3017520" cy="1417320"/>
          </a:xfrm>
          <a:prstGeom prst="rect">
            <a:avLst/>
          </a:prstGeom>
          <a:noFill/>
        </p:spPr>
        <p:txBody>
          <a:bodyPr wrap="square" lIns="0" tIns="0" rIns="0" bIns="0" rtlCol="0" anchor="t"/>
          <a:lstStyle/>
          <a:p>
            <a:pPr marL="0" indent="0" algn="l">
              <a:lnSpc>
                <a:spcPts val="2780"/>
              </a:lnSpc>
              <a:buNone/>
            </a:pPr>
            <a:r>
              <a:rPr lang="en-US" sz="1850" dirty="0">
                <a:solidFill>
                  <a:srgbClr val="0D0D0D"/>
                </a:solidFill>
                <a:latin typeface="Arial-Regular" pitchFamily="34" charset="0"/>
                <a:ea typeface="Arial-Regular" pitchFamily="34" charset="-122"/>
                <a:cs typeface="Arial-Regular" pitchFamily="34" charset="-120"/>
              </a:rPr>
              <a:t>Indicates potential opportunities for targeted promotions during peak times.</a:t>
            </a:r>
            <a:endParaRPr lang="en-US" sz="1850" dirty="0"/>
          </a:p>
        </p:txBody>
      </p:sp>
      <p:sp>
        <p:nvSpPr>
          <p:cNvPr id="9" name="Text 3"/>
          <p:cNvSpPr/>
          <p:nvPr/>
        </p:nvSpPr>
        <p:spPr>
          <a:xfrm>
            <a:off x="7444740" y="580390"/>
            <a:ext cx="6344285" cy="1883410"/>
          </a:xfrm>
          <a:prstGeom prst="rect">
            <a:avLst/>
          </a:prstGeom>
          <a:pattFill prst="pct10">
            <a:fgClr>
              <a:srgbClr val="A9A57C"/>
            </a:fgClr>
            <a:bgClr>
              <a:srgbClr val="FFFFFF"/>
            </a:bgClr>
          </a:pattFill>
        </p:spPr>
        <p:txBody>
          <a:bodyPr wrap="square" lIns="0" tIns="0" rIns="0" bIns="0" rtlCol="0" anchor="t"/>
          <a:lstStyle/>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rPr>
              <a:t>High Season vs. Low Season Bookings</a:t>
            </a:r>
            <a:endParaRPr lang="en-US" sz="4640" b="1" dirty="0"/>
          </a:p>
        </p:txBody>
      </p:sp>
      <p:sp>
        <p:nvSpPr>
          <p:cNvPr id="10" name="Text 4"/>
          <p:cNvSpPr/>
          <p:nvPr/>
        </p:nvSpPr>
        <p:spPr>
          <a:xfrm>
            <a:off x="5815584" y="3950208"/>
            <a:ext cx="7973568" cy="502920"/>
          </a:xfrm>
          <a:prstGeom prst="rect">
            <a:avLst/>
          </a:prstGeom>
          <a:noFill/>
        </p:spPr>
        <p:txBody>
          <a:bodyPr wrap="none" lIns="0" tIns="0" rIns="0" bIns="0" rtlCol="0" anchor="t"/>
          <a:lstStyle/>
          <a:p>
            <a:pPr marL="0" indent="0" algn="l">
              <a:lnSpc>
                <a:spcPts val="3900"/>
              </a:lnSpc>
              <a:buNone/>
            </a:pPr>
            <a:r>
              <a:rPr lang="en-US" sz="2780" b="1" dirty="0">
                <a:solidFill>
                  <a:srgbClr val="E25B00"/>
                </a:solidFill>
                <a:latin typeface="NotoSans-NotoSans-Regular" pitchFamily="34" charset="0"/>
                <a:ea typeface="NotoSans-NotoSans-Regular" pitchFamily="34" charset="-122"/>
                <a:cs typeface="NotoSans-NotoSans-Regular" pitchFamily="34" charset="-120"/>
              </a:rPr>
              <a:t>Seasonal Booking Trends</a:t>
            </a:r>
            <a:endParaRPr lang="en-US" sz="2780" b="1" dirty="0"/>
          </a:p>
        </p:txBody>
      </p:sp>
      <p:sp>
        <p:nvSpPr>
          <p:cNvPr id="11" name="Text 5"/>
          <p:cNvSpPr/>
          <p:nvPr/>
        </p:nvSpPr>
        <p:spPr>
          <a:xfrm>
            <a:off x="6656832" y="4983480"/>
            <a:ext cx="3017520" cy="1069848"/>
          </a:xfrm>
          <a:prstGeom prst="rect">
            <a:avLst/>
          </a:prstGeom>
          <a:noFill/>
        </p:spPr>
        <p:txBody>
          <a:bodyPr wrap="square" lIns="0" tIns="0" rIns="0" bIns="0" rtlCol="0" anchor="t"/>
          <a:lstStyle/>
          <a:p>
            <a:pPr marL="0" indent="0" algn="l">
              <a:lnSpc>
                <a:spcPts val="2780"/>
              </a:lnSpc>
              <a:buNone/>
            </a:pPr>
            <a:r>
              <a:rPr lang="en-US" sz="1850" dirty="0">
                <a:solidFill>
                  <a:srgbClr val="0D0D0D"/>
                </a:solidFill>
                <a:latin typeface="Arial-Regular" pitchFamily="34" charset="0"/>
                <a:ea typeface="Arial-Regular" pitchFamily="34" charset="-122"/>
                <a:cs typeface="Arial-Regular" pitchFamily="34" charset="-120"/>
              </a:rPr>
              <a:t>Pie charts revealed 66.4% of bookings are made during the low season.</a:t>
            </a:r>
            <a:endParaRPr lang="en-US" sz="1850" dirty="0"/>
          </a:p>
        </p:txBody>
      </p:sp>
      <p:pic>
        <p:nvPicPr>
          <p:cNvPr id="12" name="Picture 11"/>
          <p:cNvPicPr>
            <a:picLocks noChangeAspect="1"/>
          </p:cNvPicPr>
          <p:nvPr/>
        </p:nvPicPr>
        <p:blipFill>
          <a:blip r:embed="rId4"/>
          <a:stretch>
            <a:fillRect/>
          </a:stretch>
        </p:blipFill>
        <p:spPr>
          <a:xfrm>
            <a:off x="251460" y="294005"/>
            <a:ext cx="4944745" cy="4159250"/>
          </a:xfrm>
          <a:prstGeom prst="rect">
            <a:avLst/>
          </a:prstGeom>
        </p:spPr>
      </p:pic>
      <p:sp>
        <p:nvSpPr>
          <p:cNvPr id="13" name="Text Box 12"/>
          <p:cNvSpPr txBox="1"/>
          <p:nvPr/>
        </p:nvSpPr>
        <p:spPr>
          <a:xfrm>
            <a:off x="309245" y="5051425"/>
            <a:ext cx="4683760" cy="1476375"/>
          </a:xfrm>
          <a:prstGeom prst="rect">
            <a:avLst/>
          </a:prstGeom>
          <a:blipFill>
            <a:blip r:embed="rId5"/>
          </a:blipFill>
        </p:spPr>
        <p:txBody>
          <a:bodyPr wrap="square" rtlCol="0">
            <a:spAutoFit/>
          </a:bodyPr>
          <a:p>
            <a:r>
              <a:rPr lang="en-US" altLang="en-US" b="1"/>
              <a:t>Why Pie charts?</a:t>
            </a:r>
            <a:endParaRPr lang="en-US" altLang="en-US" b="1"/>
          </a:p>
          <a:p>
            <a:endParaRPr lang="en-US" altLang="en-US" b="1"/>
          </a:p>
          <a:p>
            <a:r>
              <a:rPr lang="en-US" altLang="en-US" b="1">
                <a:sym typeface="+mn-ea"/>
              </a:rPr>
              <a:t>Showing Parts of a Whole – When you need to display how a total is divided into different categories.</a:t>
            </a:r>
            <a:endParaRPr lang="en-US" altLang="en-US" b="1"/>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778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830" y="36830"/>
            <a:ext cx="14575790" cy="950595"/>
          </a:xfrm>
          <a:prstGeom prst="rect">
            <a:avLst/>
          </a:prstGeom>
        </p:spPr>
      </p:pic>
      <p:sp>
        <p:nvSpPr>
          <p:cNvPr id="4" name="Text 0"/>
          <p:cNvSpPr/>
          <p:nvPr/>
        </p:nvSpPr>
        <p:spPr>
          <a:xfrm>
            <a:off x="299085" y="5255895"/>
            <a:ext cx="13689330" cy="1437005"/>
          </a:xfrm>
          <a:prstGeom prst="rect">
            <a:avLst/>
          </a:prstGeom>
          <a:pattFill prst="pct5">
            <a:fgClr>
              <a:srgbClr val="A9A57C"/>
            </a:fgClr>
            <a:bgClr>
              <a:srgbClr val="FFFFFF"/>
            </a:bgClr>
          </a:pattFill>
        </p:spPr>
        <p:txBody>
          <a:bodyPr wrap="none" lIns="0" tIns="0" rIns="0" bIns="0" rtlCol="0" anchor="t"/>
          <a:lstStyle/>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 The highest number of bookings was observed in 2016, with City Hotel bookings reaching nearly 25,000 and </a:t>
            </a:r>
            <a:endParaRPr lang="en-US" altLang="en-US" sz="1850" b="1" dirty="0">
              <a:latin typeface="Segoe Print" panose="02000600000000000000" charset="0"/>
              <a:cs typeface="Segoe Print" panose="02000600000000000000" charset="0"/>
            </a:endParaRPr>
          </a:p>
          <a:p>
            <a:pPr indent="0" algn="l">
              <a:lnSpc>
                <a:spcPts val="2780"/>
              </a:lnSpc>
              <a:buFont typeface="Arial" panose="020B0604020202020204" pitchFamily="34" charset="0"/>
              <a:buNone/>
            </a:pPr>
            <a:r>
              <a:rPr lang="en-US" altLang="en-US" sz="1850" b="1" dirty="0">
                <a:latin typeface="Segoe Print" panose="02000600000000000000" charset="0"/>
                <a:cs typeface="Segoe Print" panose="02000600000000000000" charset="0"/>
              </a:rPr>
              <a:t>     Resort Hotel bookings around 15,000. </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 City hotels have more booking than resort hotel.</a:t>
            </a:r>
            <a:endParaRPr lang="en-US" altLang="en-US" sz="1850" b="1" dirty="0">
              <a:latin typeface="Segoe Print" panose="02000600000000000000" charset="0"/>
              <a:cs typeface="Segoe Print" panose="02000600000000000000" charset="0"/>
            </a:endParaRPr>
          </a:p>
        </p:txBody>
      </p:sp>
      <p:sp>
        <p:nvSpPr>
          <p:cNvPr id="5" name="Text 1"/>
          <p:cNvSpPr/>
          <p:nvPr/>
        </p:nvSpPr>
        <p:spPr>
          <a:xfrm>
            <a:off x="57150" y="4580890"/>
            <a:ext cx="3486150" cy="502920"/>
          </a:xfrm>
          <a:prstGeom prst="rect">
            <a:avLst/>
          </a:prstGeom>
          <a:noFill/>
        </p:spPr>
        <p:txBody>
          <a:bodyPr wrap="none" lIns="0" tIns="0" rIns="0" bIns="0" rtlCol="0" anchor="t"/>
          <a:lstStyle/>
          <a:p>
            <a:pPr marL="0" indent="0" algn="l">
              <a:lnSpc>
                <a:spcPts val="3900"/>
              </a:lnSpc>
              <a:buNone/>
            </a:pPr>
            <a:r>
              <a:rPr lang="en-US" sz="2780" b="1" dirty="0">
                <a:solidFill>
                  <a:srgbClr val="E25B00"/>
                </a:solidFill>
                <a:latin typeface="NotoSans-NotoSans-Regular" pitchFamily="34" charset="0"/>
                <a:ea typeface="NotoSans-NotoSans-Regular" pitchFamily="34" charset="-122"/>
                <a:cs typeface="NotoSans-NotoSans-Regular" pitchFamily="34" charset="-120"/>
              </a:rPr>
              <a:t> Insights</a:t>
            </a:r>
            <a:endParaRPr lang="en-US" sz="2780" b="1" dirty="0"/>
          </a:p>
        </p:txBody>
      </p:sp>
      <p:sp>
        <p:nvSpPr>
          <p:cNvPr id="6" name="Text 2"/>
          <p:cNvSpPr/>
          <p:nvPr/>
        </p:nvSpPr>
        <p:spPr>
          <a:xfrm>
            <a:off x="7137400" y="994410"/>
            <a:ext cx="6259830" cy="1791970"/>
          </a:xfrm>
          <a:prstGeom prst="rect">
            <a:avLst/>
          </a:prstGeom>
          <a:pattFill prst="pct10">
            <a:fgClr>
              <a:srgbClr val="A9A57C"/>
            </a:fgClr>
            <a:bgClr>
              <a:srgbClr val="FFFFFF"/>
            </a:bgClr>
          </a:pattFill>
        </p:spPr>
        <p:txBody>
          <a:bodyPr wrap="none" lIns="0" tIns="0" rIns="0" bIns="0" rtlCol="0" anchor="t"/>
          <a:lstStyle/>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rPr>
              <a:t>Number of Bookings </a:t>
            </a:r>
            <a:endParaRPr lang="en-US" sz="4640" b="1" dirty="0">
              <a:solidFill>
                <a:srgbClr val="E25B00"/>
              </a:solidFill>
              <a:latin typeface="NotoSans-NotoSans-Regular" pitchFamily="34" charset="0"/>
              <a:ea typeface="NotoSans-NotoSans-Regular" pitchFamily="34" charset="-122"/>
              <a:cs typeface="NotoSans-NotoSans-Regular" pitchFamily="34" charset="-120"/>
            </a:endParaRPr>
          </a:p>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rPr>
              <a:t>Per Year</a:t>
            </a:r>
            <a:endParaRPr lang="en-US" sz="4640" b="1" dirty="0">
              <a:solidFill>
                <a:srgbClr val="E25B00"/>
              </a:solidFill>
              <a:latin typeface="NotoSans-NotoSans-Regular" pitchFamily="34" charset="0"/>
              <a:ea typeface="NotoSans-NotoSans-Regular" pitchFamily="34" charset="-122"/>
              <a:cs typeface="NotoSans-NotoSans-Regular" pitchFamily="34" charset="-120"/>
            </a:endParaRPr>
          </a:p>
          <a:p>
            <a:pPr marL="0" indent="0" algn="l">
              <a:lnSpc>
                <a:spcPts val="6500"/>
              </a:lnSpc>
              <a:buNone/>
            </a:pPr>
            <a:endParaRPr lang="en-US" sz="4640" b="1" dirty="0"/>
          </a:p>
        </p:txBody>
      </p:sp>
      <p:pic>
        <p:nvPicPr>
          <p:cNvPr id="7" name="Picture 6"/>
          <p:cNvPicPr>
            <a:picLocks noChangeAspect="1"/>
          </p:cNvPicPr>
          <p:nvPr/>
        </p:nvPicPr>
        <p:blipFill>
          <a:blip r:embed="rId3"/>
          <a:stretch>
            <a:fillRect/>
          </a:stretch>
        </p:blipFill>
        <p:spPr>
          <a:xfrm>
            <a:off x="36830" y="264160"/>
            <a:ext cx="6278880" cy="3931920"/>
          </a:xfrm>
          <a:prstGeom prst="rect">
            <a:avLst/>
          </a:prstGeom>
        </p:spPr>
      </p:pic>
      <p:sp>
        <p:nvSpPr>
          <p:cNvPr id="8" name="Text Box 7"/>
          <p:cNvSpPr txBox="1"/>
          <p:nvPr/>
        </p:nvSpPr>
        <p:spPr>
          <a:xfrm>
            <a:off x="2691765" y="6848475"/>
            <a:ext cx="7915275" cy="1171575"/>
          </a:xfrm>
          <a:prstGeom prst="rect">
            <a:avLst/>
          </a:prstGeom>
          <a:pattFill prst="pct5">
            <a:fgClr>
              <a:srgbClr val="A9A57C"/>
            </a:fgClr>
            <a:bgClr>
              <a:srgbClr val="FFFFFF"/>
            </a:bgClr>
          </a:pattFill>
        </p:spPr>
        <p:txBody>
          <a:bodyPr wrap="square" rtlCol="0">
            <a:noAutofit/>
          </a:bodyPr>
          <a:p>
            <a:r>
              <a:rPr lang="en-US" altLang="en-US" b="1"/>
              <a:t>Why bar chart?</a:t>
            </a:r>
            <a:endParaRPr lang="en-US" altLang="en-US" b="1"/>
          </a:p>
          <a:p>
            <a:r>
              <a:rPr lang="en-US" altLang="en-US"/>
              <a:t>A bar chart is used to compare categorical data, making it ideal for analyzing trends over time. </a:t>
            </a:r>
            <a:r>
              <a:rPr lang="en-US" altLang="en-US" b="1">
                <a:sym typeface="+mn-ea"/>
              </a:rPr>
              <a:t>Comparing Different Categories, howing Trends Over Time (Discreet Intervals) . </a:t>
            </a:r>
            <a:endParaRPr lang="en-US" altLang="en-US" b="1"/>
          </a:p>
          <a:p>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6835" y="-8890"/>
            <a:ext cx="14690090" cy="8238490"/>
          </a:xfrm>
          <a:prstGeom prst="rect">
            <a:avLst/>
          </a:prstGeom>
        </p:spPr>
      </p:pic>
      <p:pic>
        <p:nvPicPr>
          <p:cNvPr id="3" name="Image 1" descr="preencoded.png"/>
          <p:cNvPicPr>
            <a:picLocks noChangeAspect="1"/>
          </p:cNvPicPr>
          <p:nvPr/>
        </p:nvPicPr>
        <p:blipFill>
          <a:blip r:embed="rId2"/>
          <a:stretch>
            <a:fillRect/>
          </a:stretch>
        </p:blipFill>
        <p:spPr>
          <a:xfrm>
            <a:off x="36830" y="36830"/>
            <a:ext cx="14575790" cy="1332865"/>
          </a:xfrm>
          <a:prstGeom prst="rect">
            <a:avLst/>
          </a:prstGeom>
        </p:spPr>
      </p:pic>
      <p:sp>
        <p:nvSpPr>
          <p:cNvPr id="4" name="Text 0"/>
          <p:cNvSpPr/>
          <p:nvPr/>
        </p:nvSpPr>
        <p:spPr>
          <a:xfrm>
            <a:off x="596900" y="5586730"/>
            <a:ext cx="11064240" cy="1235710"/>
          </a:xfrm>
          <a:prstGeom prst="rect">
            <a:avLst/>
          </a:prstGeom>
          <a:pattFill prst="pct10">
            <a:fgClr>
              <a:srgbClr val="A9A57C"/>
            </a:fgClr>
            <a:bgClr>
              <a:srgbClr val="FFFFFF"/>
            </a:bgClr>
          </a:pattFill>
        </p:spPr>
        <p:txBody>
          <a:bodyPr wrap="none" lIns="0" tIns="0" rIns="0" bIns="0" rtlCol="0" anchor="t"/>
          <a:lstStyle/>
          <a:p>
            <a:pPr marL="342900" indent="-342900" algn="l">
              <a:lnSpc>
                <a:spcPts val="2780"/>
              </a:lnSpc>
              <a:buFont typeface="Arial" panose="020B0604020202020204" pitchFamily="34" charset="0"/>
              <a:buChar char="•"/>
            </a:pPr>
            <a:r>
              <a:rPr lang="en-US" altLang="en-US" sz="2000" b="1" dirty="0">
                <a:latin typeface="Segoe Print" panose="02000600000000000000" charset="0"/>
                <a:cs typeface="Segoe Print" panose="02000600000000000000" charset="0"/>
              </a:rPr>
              <a:t>July and August show higher bookings, it indicates these are peak months.</a:t>
            </a:r>
            <a:endParaRPr lang="en-US" altLang="en-US" sz="200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2000" b="1" dirty="0">
                <a:latin typeface="Segoe Print" panose="02000600000000000000" charset="0"/>
                <a:cs typeface="Segoe Print" panose="02000600000000000000" charset="0"/>
              </a:rPr>
              <a:t>Hotels can increase room rates during these months</a:t>
            </a:r>
            <a:endParaRPr lang="en-US" altLang="en-US" sz="2000" b="1" dirty="0">
              <a:latin typeface="Segoe Print" panose="02000600000000000000" charset="0"/>
              <a:cs typeface="Segoe Print" panose="02000600000000000000" charset="0"/>
            </a:endParaRPr>
          </a:p>
        </p:txBody>
      </p:sp>
      <p:sp>
        <p:nvSpPr>
          <p:cNvPr id="5" name="Text 1"/>
          <p:cNvSpPr/>
          <p:nvPr/>
        </p:nvSpPr>
        <p:spPr>
          <a:xfrm>
            <a:off x="7767320" y="1369695"/>
            <a:ext cx="5273040" cy="1859915"/>
          </a:xfrm>
          <a:prstGeom prst="rect">
            <a:avLst/>
          </a:prstGeom>
          <a:pattFill prst="pct20">
            <a:fgClr>
              <a:srgbClr val="A9A57C"/>
            </a:fgClr>
            <a:bgClr>
              <a:srgbClr val="FFFFFF"/>
            </a:bgClr>
          </a:pattFill>
        </p:spPr>
        <p:txBody>
          <a:bodyPr wrap="none" lIns="0" tIns="0" rIns="0" bIns="0" rtlCol="0" anchor="t"/>
          <a:lstStyle/>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rPr>
              <a:t>Monthly Hotel </a:t>
            </a:r>
            <a:endParaRPr lang="en-US" sz="4640" b="1" dirty="0">
              <a:solidFill>
                <a:srgbClr val="E25B00"/>
              </a:solidFill>
              <a:latin typeface="NotoSans-NotoSans-Regular" pitchFamily="34" charset="0"/>
              <a:ea typeface="NotoSans-NotoSans-Regular" pitchFamily="34" charset="-122"/>
              <a:cs typeface="NotoSans-NotoSans-Regular" pitchFamily="34" charset="-120"/>
            </a:endParaRPr>
          </a:p>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rPr>
              <a:t>Booking Trends</a:t>
            </a:r>
            <a:endParaRPr lang="en-US" sz="4640" b="1" dirty="0">
              <a:solidFill>
                <a:srgbClr val="E25B00"/>
              </a:solidFill>
              <a:latin typeface="NotoSans-NotoSans-Regular" pitchFamily="34" charset="0"/>
              <a:ea typeface="NotoSans-NotoSans-Regular" pitchFamily="34" charset="-122"/>
              <a:cs typeface="NotoSans-NotoSans-Regular" pitchFamily="34" charset="-120"/>
            </a:endParaRPr>
          </a:p>
          <a:p>
            <a:pPr marL="0" indent="0" algn="l">
              <a:lnSpc>
                <a:spcPts val="6500"/>
              </a:lnSpc>
              <a:buNone/>
            </a:pPr>
            <a:endParaRPr lang="en-US" sz="4640" b="1" dirty="0"/>
          </a:p>
        </p:txBody>
      </p:sp>
      <p:sp>
        <p:nvSpPr>
          <p:cNvPr id="6" name="Text 2"/>
          <p:cNvSpPr/>
          <p:nvPr/>
        </p:nvSpPr>
        <p:spPr>
          <a:xfrm>
            <a:off x="236220" y="4835525"/>
            <a:ext cx="13543915" cy="578485"/>
          </a:xfrm>
          <a:prstGeom prst="rect">
            <a:avLst/>
          </a:prstGeom>
          <a:noFill/>
        </p:spPr>
        <p:txBody>
          <a:bodyPr wrap="none" lIns="0" tIns="0" rIns="0" bIns="0" rtlCol="0" anchor="t"/>
          <a:lstStyle/>
          <a:p>
            <a:pPr marL="0" indent="0" algn="l">
              <a:lnSpc>
                <a:spcPts val="3900"/>
              </a:lnSpc>
              <a:buNone/>
            </a:pPr>
            <a:r>
              <a:rPr lang="en-US" sz="2780" b="1" dirty="0">
                <a:solidFill>
                  <a:srgbClr val="E25B00"/>
                </a:solidFill>
                <a:latin typeface="NotoSans-NotoSans-Regular" pitchFamily="34" charset="0"/>
                <a:ea typeface="NotoSans-NotoSans-Regular" pitchFamily="34" charset="-122"/>
                <a:cs typeface="NotoSans-NotoSans-Regular" pitchFamily="34" charset="-120"/>
              </a:rPr>
              <a:t>Insights:</a:t>
            </a:r>
            <a:endParaRPr lang="en-US" sz="2780" b="1" dirty="0"/>
          </a:p>
        </p:txBody>
      </p:sp>
      <p:pic>
        <p:nvPicPr>
          <p:cNvPr id="7" name="Picture 6"/>
          <p:cNvPicPr>
            <a:picLocks noChangeAspect="1"/>
          </p:cNvPicPr>
          <p:nvPr/>
        </p:nvPicPr>
        <p:blipFill>
          <a:blip r:embed="rId3"/>
          <a:stretch>
            <a:fillRect/>
          </a:stretch>
        </p:blipFill>
        <p:spPr>
          <a:xfrm>
            <a:off x="-76835" y="687070"/>
            <a:ext cx="7322820" cy="3893820"/>
          </a:xfrm>
          <a:prstGeom prst="rect">
            <a:avLst/>
          </a:prstGeom>
        </p:spPr>
      </p:pic>
      <p:sp>
        <p:nvSpPr>
          <p:cNvPr id="8" name="Text Box 7"/>
          <p:cNvSpPr txBox="1"/>
          <p:nvPr/>
        </p:nvSpPr>
        <p:spPr>
          <a:xfrm>
            <a:off x="1323340" y="7160260"/>
            <a:ext cx="9244965" cy="368300"/>
          </a:xfrm>
          <a:prstGeom prst="rect">
            <a:avLst/>
          </a:prstGeom>
          <a:noFill/>
        </p:spPr>
        <p:txBody>
          <a:bodyPr wrap="square" rtlCol="0">
            <a:spAutoFit/>
          </a:bodyPr>
          <a:p>
            <a:r>
              <a:rPr lang="en-US" altLang="en-US" b="1"/>
              <a:t>A bar chart is used when you want to compare categorical data across different groups.</a:t>
            </a:r>
            <a:endParaRPr lang="en-US" altLang="en-US" b="1"/>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3048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4956048" cy="8174736"/>
          </a:xfrm>
          <a:prstGeom prst="rect">
            <a:avLst/>
          </a:prstGeom>
        </p:spPr>
      </p:pic>
      <p:sp>
        <p:nvSpPr>
          <p:cNvPr id="7" name="Text 0"/>
          <p:cNvSpPr/>
          <p:nvPr/>
        </p:nvSpPr>
        <p:spPr>
          <a:xfrm>
            <a:off x="8970010" y="4872990"/>
            <a:ext cx="4801235" cy="2716530"/>
          </a:xfrm>
          <a:prstGeom prst="rect">
            <a:avLst/>
          </a:prstGeom>
          <a:noFill/>
        </p:spPr>
        <p:txBody>
          <a:bodyPr wrap="square" lIns="0" tIns="0" rIns="0" bIns="0" rtlCol="0" anchor="t"/>
          <a:lstStyle/>
          <a:p>
            <a:pPr marL="0" indent="0" algn="l">
              <a:lnSpc>
                <a:spcPts val="2780"/>
              </a:lnSpc>
              <a:buNone/>
            </a:pPr>
            <a:r>
              <a:rPr lang="en-US" altLang="en-US" sz="1850" b="1" dirty="0">
                <a:latin typeface="Segoe Print" panose="02000600000000000000" charset="0"/>
                <a:cs typeface="Segoe Print" panose="02000600000000000000" charset="0"/>
              </a:rPr>
              <a:t>To reduce the Bookig Cancellation, hotels should consider stricter cancellation policies such as penalty for cancelling the last moment or incentives for non-cancelled bookings.</a:t>
            </a:r>
            <a:endParaRPr lang="en-US" altLang="en-US" sz="1850" b="1" dirty="0">
              <a:latin typeface="Segoe Print" panose="02000600000000000000" charset="0"/>
              <a:cs typeface="Segoe Print" panose="02000600000000000000" charset="0"/>
            </a:endParaRPr>
          </a:p>
        </p:txBody>
      </p:sp>
      <p:sp>
        <p:nvSpPr>
          <p:cNvPr id="8" name="Text 1"/>
          <p:cNvSpPr/>
          <p:nvPr/>
        </p:nvSpPr>
        <p:spPr>
          <a:xfrm>
            <a:off x="5815330" y="1454150"/>
            <a:ext cx="7973695" cy="1273810"/>
          </a:xfrm>
          <a:prstGeom prst="rect">
            <a:avLst/>
          </a:prstGeom>
          <a:pattFill prst="pct10">
            <a:fgClr>
              <a:srgbClr val="A9A57C"/>
            </a:fgClr>
            <a:bgClr>
              <a:srgbClr val="FFFFFF"/>
            </a:bgClr>
          </a:pattFill>
        </p:spPr>
        <p:txBody>
          <a:bodyPr wrap="square" lIns="0" tIns="0" rIns="0" bIns="0" rtlCol="0" anchor="t"/>
          <a:lstStyle/>
          <a:p>
            <a:pPr marL="0" indent="0" algn="l">
              <a:lnSpc>
                <a:spcPts val="6500"/>
              </a:lnSpc>
              <a:buNone/>
            </a:pPr>
            <a:r>
              <a:rPr lang="en-US" sz="4640" dirty="0">
                <a:solidFill>
                  <a:srgbClr val="E25B00"/>
                </a:solidFill>
                <a:latin typeface="NotoSans-NotoSans-Regular" pitchFamily="34" charset="0"/>
                <a:ea typeface="NotoSans-NotoSans-Regular" pitchFamily="34" charset="-122"/>
                <a:cs typeface="NotoSans-NotoSans-Regular" pitchFamily="34" charset="-120"/>
              </a:rPr>
              <a:t>Booking Cancellation Rate</a:t>
            </a:r>
            <a:endParaRPr lang="en-US" sz="4640" dirty="0"/>
          </a:p>
        </p:txBody>
      </p:sp>
      <p:sp>
        <p:nvSpPr>
          <p:cNvPr id="9" name="Text 2"/>
          <p:cNvSpPr/>
          <p:nvPr/>
        </p:nvSpPr>
        <p:spPr>
          <a:xfrm>
            <a:off x="5824728" y="4882896"/>
            <a:ext cx="2395728" cy="2130552"/>
          </a:xfrm>
          <a:prstGeom prst="rect">
            <a:avLst/>
          </a:prstGeom>
          <a:noFill/>
        </p:spPr>
        <p:txBody>
          <a:bodyPr wrap="square" lIns="0" tIns="0" rIns="0" bIns="0" rtlCol="0" anchor="t"/>
          <a:lstStyle/>
          <a:p>
            <a:pPr marL="0" indent="0" algn="l">
              <a:lnSpc>
                <a:spcPts val="2780"/>
              </a:lnSpc>
              <a:buNone/>
            </a:pPr>
            <a:r>
              <a:rPr lang="en-US" altLang="en-US" sz="1850" b="1" dirty="0">
                <a:solidFill>
                  <a:srgbClr val="0D0D0D"/>
                </a:solidFill>
                <a:latin typeface="Segoe Print" panose="02000600000000000000" charset="0"/>
                <a:ea typeface="Arial-Regular" pitchFamily="34" charset="-122"/>
                <a:cs typeface="Segoe Print" panose="02000600000000000000" charset="0"/>
              </a:rPr>
              <a:t>The cancellation rate is 29.9%.</a:t>
            </a:r>
            <a:endParaRPr lang="en-US" altLang="en-US" sz="1850" b="1" dirty="0">
              <a:solidFill>
                <a:srgbClr val="0D0D0D"/>
              </a:solidFill>
              <a:latin typeface="Segoe Print" panose="02000600000000000000" charset="0"/>
              <a:ea typeface="Arial-Regular" pitchFamily="34" charset="-122"/>
              <a:cs typeface="Segoe Print" panose="02000600000000000000" charset="0"/>
            </a:endParaRPr>
          </a:p>
          <a:p>
            <a:pPr marL="0" indent="0" algn="l">
              <a:lnSpc>
                <a:spcPts val="2780"/>
              </a:lnSpc>
              <a:buNone/>
            </a:pPr>
            <a:r>
              <a:rPr lang="en-US" sz="1850" b="1" dirty="0">
                <a:solidFill>
                  <a:srgbClr val="0D0D0D"/>
                </a:solidFill>
                <a:latin typeface="Segoe Print" panose="02000600000000000000" charset="0"/>
                <a:ea typeface="Arial-Regular" pitchFamily="34" charset="-122"/>
                <a:cs typeface="Segoe Print" panose="02000600000000000000" charset="0"/>
              </a:rPr>
              <a:t>This can inform policies to reduce cancellations.</a:t>
            </a:r>
            <a:endParaRPr lang="en-US" sz="1850" b="1" dirty="0">
              <a:latin typeface="Segoe Print" panose="02000600000000000000" charset="0"/>
              <a:cs typeface="Segoe Print" panose="02000600000000000000" charset="0"/>
            </a:endParaRPr>
          </a:p>
        </p:txBody>
      </p:sp>
      <p:sp>
        <p:nvSpPr>
          <p:cNvPr id="10" name="Text 3"/>
          <p:cNvSpPr/>
          <p:nvPr/>
        </p:nvSpPr>
        <p:spPr>
          <a:xfrm>
            <a:off x="5815584" y="3337560"/>
            <a:ext cx="7973568" cy="502920"/>
          </a:xfrm>
          <a:prstGeom prst="rect">
            <a:avLst/>
          </a:prstGeom>
          <a:noFill/>
        </p:spPr>
        <p:txBody>
          <a:bodyPr wrap="none" lIns="0" tIns="0" rIns="0" bIns="0" rtlCol="0" anchor="t"/>
          <a:lstStyle/>
          <a:p>
            <a:pPr marL="0" indent="0" algn="l">
              <a:lnSpc>
                <a:spcPts val="3900"/>
              </a:lnSpc>
              <a:buNone/>
            </a:pPr>
            <a:r>
              <a:rPr lang="en-US" sz="2780" b="1" dirty="0">
                <a:solidFill>
                  <a:srgbClr val="E25B00"/>
                </a:solidFill>
                <a:latin typeface="NotoSans-NotoSans-Regular" pitchFamily="34" charset="0"/>
                <a:ea typeface="NotoSans-NotoSans-Regular" pitchFamily="34" charset="-122"/>
                <a:cs typeface="NotoSans-NotoSans-Regular" pitchFamily="34" charset="-120"/>
              </a:rPr>
              <a:t>Insights:</a:t>
            </a:r>
            <a:endParaRPr lang="en-US" sz="2780" b="1" dirty="0"/>
          </a:p>
        </p:txBody>
      </p:sp>
      <p:sp>
        <p:nvSpPr>
          <p:cNvPr id="11" name="Text 4"/>
          <p:cNvSpPr/>
          <p:nvPr/>
        </p:nvSpPr>
        <p:spPr>
          <a:xfrm>
            <a:off x="8604250" y="4883150"/>
            <a:ext cx="2395855" cy="1582420"/>
          </a:xfrm>
          <a:prstGeom prst="rect">
            <a:avLst/>
          </a:prstGeom>
          <a:noFill/>
        </p:spPr>
        <p:txBody>
          <a:bodyPr wrap="square" lIns="0" tIns="0" rIns="0" bIns="0" rtlCol="0" anchor="t"/>
          <a:lstStyle/>
          <a:p>
            <a:pPr marL="0" indent="0" algn="l">
              <a:lnSpc>
                <a:spcPts val="2780"/>
              </a:lnSpc>
              <a:buNone/>
            </a:pPr>
            <a:endParaRPr lang="en-US" sz="1850" dirty="0"/>
          </a:p>
        </p:txBody>
      </p:sp>
      <p:pic>
        <p:nvPicPr>
          <p:cNvPr id="12" name="Picture 11"/>
          <p:cNvPicPr>
            <a:picLocks noChangeAspect="1"/>
          </p:cNvPicPr>
          <p:nvPr/>
        </p:nvPicPr>
        <p:blipFill>
          <a:blip r:embed="rId3"/>
          <a:stretch>
            <a:fillRect/>
          </a:stretch>
        </p:blipFill>
        <p:spPr>
          <a:xfrm>
            <a:off x="267970" y="2149475"/>
            <a:ext cx="4493895" cy="4135755"/>
          </a:xfrm>
          <a:prstGeom prst="rect">
            <a:avLst/>
          </a:prstGeom>
        </p:spPr>
      </p:pic>
      <p:sp>
        <p:nvSpPr>
          <p:cNvPr id="15" name="Text Box 14"/>
          <p:cNvSpPr txBox="1"/>
          <p:nvPr/>
        </p:nvSpPr>
        <p:spPr>
          <a:xfrm>
            <a:off x="6334760" y="4100830"/>
            <a:ext cx="776605" cy="537845"/>
          </a:xfrm>
          <a:prstGeom prst="rect">
            <a:avLst/>
          </a:prstGeom>
          <a:noFill/>
        </p:spPr>
        <p:txBody>
          <a:bodyPr wrap="none" rtlCol="0" anchor="t">
            <a:noAutofit/>
          </a:bodyPr>
          <a:p>
            <a:r>
              <a:rPr lang="en-US" b="1">
                <a:solidFill>
                  <a:srgbClr val="FF0000"/>
                </a:solidFill>
                <a:latin typeface="Calibri" panose="020F0502020204030204" charset="0"/>
              </a:rPr>
              <a:t>①</a:t>
            </a:r>
            <a:endParaRPr lang="en-US" b="1">
              <a:solidFill>
                <a:srgbClr val="FF0000"/>
              </a:solidFill>
              <a:latin typeface="Calibri" panose="020F0502020204030204" charset="0"/>
            </a:endParaRPr>
          </a:p>
        </p:txBody>
      </p:sp>
      <p:sp>
        <p:nvSpPr>
          <p:cNvPr id="16" name="Text Box 15"/>
          <p:cNvSpPr txBox="1"/>
          <p:nvPr/>
        </p:nvSpPr>
        <p:spPr>
          <a:xfrm>
            <a:off x="10745470" y="4110990"/>
            <a:ext cx="630555" cy="518795"/>
          </a:xfrm>
          <a:prstGeom prst="rect">
            <a:avLst/>
          </a:prstGeom>
          <a:noFill/>
        </p:spPr>
        <p:txBody>
          <a:bodyPr wrap="square" rtlCol="0" anchor="t">
            <a:noAutofit/>
          </a:bodyPr>
          <a:p>
            <a:r>
              <a:rPr lang="en-US" b="1">
                <a:solidFill>
                  <a:srgbClr val="FF0000"/>
                </a:solidFill>
                <a:latin typeface="Calibri" panose="020F0502020204030204" charset="0"/>
              </a:rPr>
              <a:t>②</a:t>
            </a:r>
            <a:endParaRPr lang="en-US" b="1">
              <a:solidFill>
                <a:srgbClr val="FF0000"/>
              </a:solidFill>
              <a:latin typeface="Calibri" panose="020F0502020204030204" charset="0"/>
            </a:endParaRPr>
          </a:p>
        </p:txBody>
      </p:sp>
      <p:sp>
        <p:nvSpPr>
          <p:cNvPr id="4" name="Text Box 3"/>
          <p:cNvSpPr txBox="1"/>
          <p:nvPr/>
        </p:nvSpPr>
        <p:spPr>
          <a:xfrm>
            <a:off x="538480" y="6572885"/>
            <a:ext cx="3943350" cy="922020"/>
          </a:xfrm>
          <a:prstGeom prst="rect">
            <a:avLst/>
          </a:prstGeom>
          <a:blipFill>
            <a:blip r:embed="rId4"/>
          </a:blipFill>
        </p:spPr>
        <p:txBody>
          <a:bodyPr wrap="square" rtlCol="0">
            <a:spAutoFit/>
          </a:bodyPr>
          <a:p>
            <a:r>
              <a:rPr lang="en-US" altLang="en-US" b="1"/>
              <a:t>Showing Parts of a Whole – When you need to display how a total is divided into different categories.</a:t>
            </a:r>
            <a:endParaRPr lang="en-US" altLang="en-US" b="1"/>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4956048" cy="8174736"/>
          </a:xfrm>
          <a:prstGeom prst="rect">
            <a:avLst/>
          </a:prstGeom>
        </p:spPr>
      </p:pic>
      <p:sp>
        <p:nvSpPr>
          <p:cNvPr id="4" name="Text 0"/>
          <p:cNvSpPr/>
          <p:nvPr/>
        </p:nvSpPr>
        <p:spPr>
          <a:xfrm>
            <a:off x="7078345" y="3388995"/>
            <a:ext cx="7334250" cy="3676015"/>
          </a:xfrm>
          <a:prstGeom prst="rect">
            <a:avLst/>
          </a:prstGeom>
          <a:pattFill prst="pct10">
            <a:fgClr>
              <a:srgbClr val="A9A57C"/>
            </a:fgClr>
            <a:bgClr>
              <a:srgbClr val="FFFFFF"/>
            </a:bgClr>
          </a:pattFill>
        </p:spPr>
        <p:txBody>
          <a:bodyPr wrap="square" lIns="0" tIns="0" rIns="0" bIns="0" rtlCol="0" anchor="t"/>
          <a:lstStyle/>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The "Online TA"segment appears to be the most dominant for both types of hotels, with the highest count of bookings. </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 This could indicate that the City Hotel is more popular or has a larger capacity.</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After "Online TA," the "Offline TA/TO" segment is the next most popular, followed by "Direct" bookings. </a:t>
            </a:r>
            <a:endParaRPr lang="en-US" altLang="en-US" sz="1850" b="1" dirty="0">
              <a:latin typeface="Segoe Print" panose="02000600000000000000" charset="0"/>
              <a:cs typeface="Segoe Print" panose="02000600000000000000" charset="0"/>
            </a:endParaRPr>
          </a:p>
        </p:txBody>
      </p:sp>
      <p:sp>
        <p:nvSpPr>
          <p:cNvPr id="5" name="Text 1"/>
          <p:cNvSpPr/>
          <p:nvPr/>
        </p:nvSpPr>
        <p:spPr>
          <a:xfrm>
            <a:off x="7085965" y="224155"/>
            <a:ext cx="7300595" cy="1912620"/>
          </a:xfrm>
          <a:prstGeom prst="rect">
            <a:avLst/>
          </a:prstGeom>
          <a:noFill/>
        </p:spPr>
        <p:txBody>
          <a:bodyPr wrap="square" lIns="0" tIns="0" rIns="0" bIns="0" rtlCol="0" anchor="t"/>
          <a:lstStyle/>
          <a:p>
            <a:pPr marL="0" indent="0" algn="l">
              <a:lnSpc>
                <a:spcPts val="6500"/>
              </a:lnSpc>
              <a:buNone/>
            </a:pPr>
            <a:r>
              <a:rPr lang="en-US" sz="4640" dirty="0">
                <a:solidFill>
                  <a:srgbClr val="E25B00"/>
                </a:solidFill>
                <a:latin typeface="NotoSans-NotoSans-Regular" pitchFamily="34" charset="0"/>
                <a:ea typeface="NotoSans-NotoSans-Regular" pitchFamily="34" charset="-122"/>
                <a:cs typeface="NotoSans-NotoSans-Regular" pitchFamily="34" charset="-120"/>
              </a:rPr>
              <a:t>Which Market Segment Brings the Most Guests? </a:t>
            </a:r>
            <a:endParaRPr lang="en-US" sz="4640" dirty="0"/>
          </a:p>
        </p:txBody>
      </p:sp>
      <p:sp>
        <p:nvSpPr>
          <p:cNvPr id="6" name="Text 2"/>
          <p:cNvSpPr/>
          <p:nvPr/>
        </p:nvSpPr>
        <p:spPr>
          <a:xfrm>
            <a:off x="7338060" y="2834640"/>
            <a:ext cx="6450965" cy="581025"/>
          </a:xfrm>
          <a:prstGeom prst="rect">
            <a:avLst/>
          </a:prstGeom>
          <a:noFill/>
        </p:spPr>
        <p:txBody>
          <a:bodyPr wrap="none" lIns="0" tIns="0" rIns="0" bIns="0" rtlCol="0" anchor="t"/>
          <a:lstStyle/>
          <a:p>
            <a:pPr marL="0" indent="0" algn="l">
              <a:lnSpc>
                <a:spcPts val="3900"/>
              </a:lnSpc>
              <a:buNone/>
            </a:pPr>
            <a:r>
              <a:rPr lang="en-US" sz="2780" dirty="0">
                <a:solidFill>
                  <a:srgbClr val="E25B00"/>
                </a:solidFill>
                <a:latin typeface="NotoSans-NotoSans-Regular" pitchFamily="34" charset="0"/>
                <a:ea typeface="NotoSans-NotoSans-Regular" pitchFamily="34" charset="-122"/>
                <a:cs typeface="NotoSans-NotoSans-Regular" pitchFamily="34" charset="-120"/>
              </a:rPr>
              <a:t>Insights:</a:t>
            </a:r>
            <a:endParaRPr lang="en-US" sz="2780" dirty="0">
              <a:solidFill>
                <a:srgbClr val="E25B00"/>
              </a:solidFill>
              <a:latin typeface="NotoSans-NotoSans-Regular" pitchFamily="34" charset="0"/>
              <a:ea typeface="NotoSans-NotoSans-Regular" pitchFamily="34" charset="-122"/>
              <a:cs typeface="NotoSans-NotoSans-Regular" pitchFamily="34" charset="-120"/>
            </a:endParaRPr>
          </a:p>
          <a:p>
            <a:pPr marL="0" indent="0" algn="l">
              <a:lnSpc>
                <a:spcPts val="3900"/>
              </a:lnSpc>
              <a:buNone/>
            </a:pPr>
            <a:endParaRPr lang="en-US" sz="2780" dirty="0"/>
          </a:p>
        </p:txBody>
      </p:sp>
      <p:pic>
        <p:nvPicPr>
          <p:cNvPr id="7" name="Picture 6"/>
          <p:cNvPicPr>
            <a:picLocks noChangeAspect="1"/>
          </p:cNvPicPr>
          <p:nvPr/>
        </p:nvPicPr>
        <p:blipFill>
          <a:blip r:embed="rId3"/>
          <a:stretch>
            <a:fillRect/>
          </a:stretch>
        </p:blipFill>
        <p:spPr>
          <a:xfrm>
            <a:off x="321310" y="840740"/>
            <a:ext cx="6427470" cy="4382135"/>
          </a:xfrm>
          <a:prstGeom prst="rect">
            <a:avLst/>
          </a:prstGeom>
        </p:spPr>
      </p:pic>
      <p:sp>
        <p:nvSpPr>
          <p:cNvPr id="8" name="Text Box 7"/>
          <p:cNvSpPr txBox="1"/>
          <p:nvPr/>
        </p:nvSpPr>
        <p:spPr>
          <a:xfrm>
            <a:off x="666750" y="5631815"/>
            <a:ext cx="5664200" cy="922020"/>
          </a:xfrm>
          <a:prstGeom prst="rect">
            <a:avLst/>
          </a:prstGeom>
          <a:blipFill>
            <a:blip r:embed="rId4"/>
          </a:blipFill>
        </p:spPr>
        <p:txBody>
          <a:bodyPr wrap="square" rtlCol="0">
            <a:spAutoFit/>
          </a:bodyPr>
          <a:p>
            <a:r>
              <a:rPr lang="en-US" altLang="en-US" b="1"/>
              <a:t>Comparing Different Categories, howing Trends Over Time (Discreet Intervals) ,  Ranking Data , Highlighting Differences Clearly , </a:t>
            </a:r>
            <a:endParaRPr lang="en-US" altLang="en-US" b="1"/>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14575536" cy="8174736"/>
          </a:xfrm>
          <a:prstGeom prst="rect">
            <a:avLst/>
          </a:prstGeom>
        </p:spPr>
      </p:pic>
      <p:sp>
        <p:nvSpPr>
          <p:cNvPr id="4" name="Text 0"/>
          <p:cNvSpPr/>
          <p:nvPr/>
        </p:nvSpPr>
        <p:spPr>
          <a:xfrm>
            <a:off x="859536" y="1792224"/>
            <a:ext cx="12920472" cy="1143000"/>
          </a:xfrm>
          <a:prstGeom prst="rect">
            <a:avLst/>
          </a:prstGeom>
          <a:noFill/>
        </p:spPr>
        <p:txBody>
          <a:bodyPr wrap="none" lIns="0" tIns="0" rIns="0" bIns="0" rtlCol="0" anchor="t"/>
          <a:lstStyle/>
          <a:p>
            <a:pPr marL="0" indent="0" algn="l">
              <a:lnSpc>
                <a:spcPts val="8970"/>
              </a:lnSpc>
              <a:buNone/>
            </a:pPr>
            <a:r>
              <a:rPr lang="en-US" sz="6410" dirty="0">
                <a:solidFill>
                  <a:srgbClr val="E25B00"/>
                </a:solidFill>
                <a:latin typeface="NotoSans-NotoSans-Regular" pitchFamily="34" charset="0"/>
                <a:ea typeface="NotoSans-NotoSans-Regular" pitchFamily="34" charset="-122"/>
                <a:cs typeface="NotoSans-NotoSans-Regular" pitchFamily="34" charset="-120"/>
              </a:rPr>
              <a:t>CONTENTS</a:t>
            </a:r>
            <a:endParaRPr lang="en-US" sz="6410" dirty="0"/>
          </a:p>
        </p:txBody>
      </p:sp>
      <p:sp>
        <p:nvSpPr>
          <p:cNvPr id="5" name="Text 1"/>
          <p:cNvSpPr/>
          <p:nvPr/>
        </p:nvSpPr>
        <p:spPr>
          <a:xfrm>
            <a:off x="6281928" y="3447288"/>
            <a:ext cx="2084832" cy="2066544"/>
          </a:xfrm>
          <a:prstGeom prst="rect">
            <a:avLst/>
          </a:prstGeom>
          <a:noFill/>
        </p:spPr>
        <p:txBody>
          <a:bodyPr wrap="square" lIns="0" tIns="0" rIns="0" bIns="0" rtlCol="0" anchor="t"/>
          <a:lstStyle/>
          <a:p>
            <a:pPr marL="0" indent="0" algn="l">
              <a:lnSpc>
                <a:spcPts val="3250"/>
              </a:lnSpc>
              <a:buNone/>
            </a:pPr>
            <a:r>
              <a:rPr lang="en-US" sz="2320" dirty="0">
                <a:solidFill>
                  <a:srgbClr val="E25B00"/>
                </a:solidFill>
                <a:latin typeface="NotoSans-NotoSans-Regular" pitchFamily="34" charset="0"/>
                <a:ea typeface="NotoSans-NotoSans-Regular" pitchFamily="34" charset="-122"/>
                <a:cs typeface="NotoSans-NotoSans-Regular" pitchFamily="34" charset="-120"/>
              </a:rPr>
              <a:t>3. Data Wraggling and Feature Engineering</a:t>
            </a:r>
            <a:endParaRPr lang="en-US" sz="2320" dirty="0"/>
          </a:p>
        </p:txBody>
      </p:sp>
      <p:sp>
        <p:nvSpPr>
          <p:cNvPr id="6" name="Text 2"/>
          <p:cNvSpPr/>
          <p:nvPr/>
        </p:nvSpPr>
        <p:spPr>
          <a:xfrm>
            <a:off x="11448288" y="3447288"/>
            <a:ext cx="2084832" cy="1655064"/>
          </a:xfrm>
          <a:prstGeom prst="rect">
            <a:avLst/>
          </a:prstGeom>
          <a:noFill/>
        </p:spPr>
        <p:txBody>
          <a:bodyPr wrap="square" lIns="0" tIns="0" rIns="0" bIns="0" rtlCol="0" anchor="t"/>
          <a:lstStyle/>
          <a:p>
            <a:pPr marL="0" indent="0" algn="l">
              <a:lnSpc>
                <a:spcPts val="3250"/>
              </a:lnSpc>
              <a:buNone/>
            </a:pPr>
            <a:r>
              <a:rPr lang="en-US" sz="2320" dirty="0">
                <a:solidFill>
                  <a:srgbClr val="E25B00"/>
                </a:solidFill>
                <a:latin typeface="NotoSans-NotoSans-Regular" pitchFamily="34" charset="0"/>
                <a:ea typeface="NotoSans-NotoSans-Regular" pitchFamily="34" charset="-122"/>
                <a:cs typeface="NotoSans-NotoSans-Regular" pitchFamily="34" charset="-120"/>
              </a:rPr>
              <a:t>5. Key Insights and Business Solutions</a:t>
            </a:r>
            <a:endParaRPr lang="en-US" sz="2320" dirty="0"/>
          </a:p>
        </p:txBody>
      </p:sp>
      <p:sp>
        <p:nvSpPr>
          <p:cNvPr id="7" name="Text 3"/>
          <p:cNvSpPr/>
          <p:nvPr/>
        </p:nvSpPr>
        <p:spPr>
          <a:xfrm>
            <a:off x="8860536" y="3447288"/>
            <a:ext cx="2084832" cy="1243584"/>
          </a:xfrm>
          <a:prstGeom prst="rect">
            <a:avLst/>
          </a:prstGeom>
          <a:noFill/>
        </p:spPr>
        <p:txBody>
          <a:bodyPr wrap="square" lIns="0" tIns="0" rIns="0" bIns="0" rtlCol="0" anchor="t"/>
          <a:lstStyle/>
          <a:p>
            <a:pPr marL="0" indent="0" algn="l">
              <a:lnSpc>
                <a:spcPts val="3250"/>
              </a:lnSpc>
              <a:buNone/>
            </a:pPr>
            <a:r>
              <a:rPr lang="en-US" sz="2320" dirty="0">
                <a:solidFill>
                  <a:srgbClr val="E25B00"/>
                </a:solidFill>
                <a:latin typeface="NotoSans-NotoSans-Regular" pitchFamily="34" charset="0"/>
                <a:ea typeface="NotoSans-NotoSans-Regular" pitchFamily="34" charset="-122"/>
                <a:cs typeface="NotoSans-NotoSans-Regular" pitchFamily="34" charset="-120"/>
              </a:rPr>
              <a:t>4. Data Visualization and Insights</a:t>
            </a:r>
            <a:endParaRPr lang="en-US" sz="2320" dirty="0"/>
          </a:p>
        </p:txBody>
      </p:sp>
      <p:sp>
        <p:nvSpPr>
          <p:cNvPr id="8" name="Text 4"/>
          <p:cNvSpPr/>
          <p:nvPr/>
        </p:nvSpPr>
        <p:spPr>
          <a:xfrm>
            <a:off x="1106424" y="6016752"/>
            <a:ext cx="2084832" cy="420624"/>
          </a:xfrm>
          <a:prstGeom prst="rect">
            <a:avLst/>
          </a:prstGeom>
          <a:noFill/>
        </p:spPr>
        <p:txBody>
          <a:bodyPr wrap="none" lIns="0" tIns="0" rIns="0" bIns="0" rtlCol="0" anchor="t"/>
          <a:lstStyle/>
          <a:p>
            <a:pPr marL="0" indent="0" algn="l">
              <a:lnSpc>
                <a:spcPts val="3250"/>
              </a:lnSpc>
              <a:buNone/>
            </a:pPr>
            <a:r>
              <a:rPr lang="en-US" sz="2320" dirty="0">
                <a:solidFill>
                  <a:srgbClr val="E25B00"/>
                </a:solidFill>
                <a:latin typeface="NotoSans-NotoSans-Regular" pitchFamily="34" charset="0"/>
                <a:ea typeface="NotoSans-NotoSans-Regular" pitchFamily="34" charset="-122"/>
                <a:cs typeface="NotoSans-NotoSans-Regular" pitchFamily="34" charset="-120"/>
              </a:rPr>
              <a:t>6. Conclusion</a:t>
            </a:r>
            <a:endParaRPr lang="en-US" sz="2320" dirty="0"/>
          </a:p>
        </p:txBody>
      </p:sp>
      <p:sp>
        <p:nvSpPr>
          <p:cNvPr id="9" name="Text 5"/>
          <p:cNvSpPr/>
          <p:nvPr/>
        </p:nvSpPr>
        <p:spPr>
          <a:xfrm>
            <a:off x="1106424" y="3447288"/>
            <a:ext cx="2084832" cy="832104"/>
          </a:xfrm>
          <a:prstGeom prst="rect">
            <a:avLst/>
          </a:prstGeom>
          <a:noFill/>
        </p:spPr>
        <p:txBody>
          <a:bodyPr wrap="square" lIns="0" tIns="0" rIns="0" bIns="0" rtlCol="0" anchor="t"/>
          <a:lstStyle/>
          <a:p>
            <a:pPr marL="0" indent="0" algn="l">
              <a:lnSpc>
                <a:spcPts val="3250"/>
              </a:lnSpc>
              <a:buNone/>
            </a:pPr>
            <a:r>
              <a:rPr lang="en-US" sz="2320" dirty="0">
                <a:solidFill>
                  <a:srgbClr val="E25B00"/>
                </a:solidFill>
                <a:latin typeface="NotoSans-NotoSans-Regular" pitchFamily="34" charset="0"/>
                <a:ea typeface="NotoSans-NotoSans-Regular" pitchFamily="34" charset="-122"/>
                <a:cs typeface="NotoSans-NotoSans-Regular" pitchFamily="34" charset="-120"/>
              </a:rPr>
              <a:t>1. Introduction</a:t>
            </a:r>
            <a:endParaRPr lang="en-US" sz="2320" dirty="0"/>
          </a:p>
        </p:txBody>
      </p:sp>
      <p:sp>
        <p:nvSpPr>
          <p:cNvPr id="10" name="Text 6"/>
          <p:cNvSpPr/>
          <p:nvPr/>
        </p:nvSpPr>
        <p:spPr>
          <a:xfrm>
            <a:off x="3694176" y="3447288"/>
            <a:ext cx="2084832" cy="1243584"/>
          </a:xfrm>
          <a:prstGeom prst="rect">
            <a:avLst/>
          </a:prstGeom>
          <a:noFill/>
        </p:spPr>
        <p:txBody>
          <a:bodyPr wrap="square" lIns="0" tIns="0" rIns="0" bIns="0" rtlCol="0" anchor="t"/>
          <a:lstStyle/>
          <a:p>
            <a:pPr marL="0" indent="0" algn="l">
              <a:lnSpc>
                <a:spcPts val="3250"/>
              </a:lnSpc>
              <a:buNone/>
            </a:pPr>
            <a:r>
              <a:rPr lang="en-US" sz="2320" dirty="0">
                <a:solidFill>
                  <a:srgbClr val="E25B00"/>
                </a:solidFill>
                <a:latin typeface="NotoSans-NotoSans-Regular" pitchFamily="34" charset="0"/>
                <a:ea typeface="NotoSans-NotoSans-Regular" pitchFamily="34" charset="-122"/>
                <a:cs typeface="NotoSans-NotoSans-Regular" pitchFamily="34" charset="-120"/>
              </a:rPr>
              <a:t>2. Data Loading and Inspection</a:t>
            </a:r>
            <a:endParaRPr lang="en-US" sz="2320" dirty="0"/>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Picture 1"/>
          <p:cNvPicPr>
            <a:picLocks noChangeAspect="1"/>
          </p:cNvPicPr>
          <p:nvPr/>
        </p:nvPicPr>
        <p:blipFill>
          <a:blip r:embed="rId1"/>
          <a:stretch>
            <a:fillRect/>
          </a:stretch>
        </p:blipFill>
        <p:spPr>
          <a:xfrm>
            <a:off x="516255" y="1249680"/>
            <a:ext cx="6978650" cy="4329430"/>
          </a:xfrm>
          <a:prstGeom prst="rect">
            <a:avLst/>
          </a:prstGeom>
        </p:spPr>
      </p:pic>
      <p:sp>
        <p:nvSpPr>
          <p:cNvPr id="3" name="Text Box 2"/>
          <p:cNvSpPr txBox="1"/>
          <p:nvPr/>
        </p:nvSpPr>
        <p:spPr>
          <a:xfrm>
            <a:off x="1000760" y="214630"/>
            <a:ext cx="11755755" cy="583565"/>
          </a:xfrm>
          <a:prstGeom prst="rect">
            <a:avLst/>
          </a:prstGeom>
          <a:noFill/>
        </p:spPr>
        <p:txBody>
          <a:bodyPr wrap="square" rtlCol="0">
            <a:spAutoFit/>
          </a:bodyPr>
          <a:p>
            <a:r>
              <a:rPr lang="en-US" altLang="en-US" sz="3200" b="1">
                <a:gradFill>
                  <a:gsLst>
                    <a:gs pos="0">
                      <a:srgbClr val="FE4444"/>
                    </a:gs>
                    <a:gs pos="100000">
                      <a:srgbClr val="832B2B"/>
                    </a:gs>
                  </a:gsLst>
                  <a:lin scaled="0"/>
                </a:gradFill>
                <a:latin typeface="Segoe Print" panose="02000600000000000000" charset="0"/>
                <a:cs typeface="Segoe Print" panose="02000600000000000000" charset="0"/>
              </a:rPr>
              <a:t>What is the most common room type booked?</a:t>
            </a:r>
            <a:endParaRPr lang="en-US" altLang="en-US" sz="3200" b="1">
              <a:gradFill>
                <a:gsLst>
                  <a:gs pos="0">
                    <a:srgbClr val="FE4444"/>
                  </a:gs>
                  <a:gs pos="100000">
                    <a:srgbClr val="832B2B"/>
                  </a:gs>
                </a:gsLst>
                <a:lin scaled="0"/>
              </a:gradFill>
              <a:latin typeface="Segoe Print" panose="02000600000000000000" charset="0"/>
              <a:cs typeface="Segoe Print" panose="02000600000000000000" charset="0"/>
            </a:endParaRPr>
          </a:p>
        </p:txBody>
      </p:sp>
      <p:sp>
        <p:nvSpPr>
          <p:cNvPr id="4" name="Text Box 3"/>
          <p:cNvSpPr txBox="1"/>
          <p:nvPr/>
        </p:nvSpPr>
        <p:spPr>
          <a:xfrm>
            <a:off x="1024255" y="5998845"/>
            <a:ext cx="12710160" cy="1229995"/>
          </a:xfrm>
          <a:prstGeom prst="rect">
            <a:avLst/>
          </a:prstGeom>
          <a:noFill/>
        </p:spPr>
        <p:txBody>
          <a:bodyPr wrap="square" rtlCol="0">
            <a:spAutoFit/>
          </a:bodyPr>
          <a:p>
            <a:r>
              <a:rPr lang="en-US" altLang="en-US" sz="2000" b="1">
                <a:gradFill>
                  <a:gsLst>
                    <a:gs pos="0">
                      <a:srgbClr val="FE4444"/>
                    </a:gs>
                    <a:gs pos="100000">
                      <a:srgbClr val="832B2B"/>
                    </a:gs>
                  </a:gsLst>
                  <a:lin scaled="0"/>
                </a:gradFill>
              </a:rPr>
              <a:t>Insights:</a:t>
            </a:r>
            <a:endParaRPr lang="en-US" altLang="en-US" sz="2000" b="1">
              <a:gradFill>
                <a:gsLst>
                  <a:gs pos="0">
                    <a:srgbClr val="FE4444"/>
                  </a:gs>
                  <a:gs pos="100000">
                    <a:srgbClr val="832B2B"/>
                  </a:gs>
                </a:gsLst>
                <a:lin scaled="0"/>
              </a:gradFill>
            </a:endParaRPr>
          </a:p>
          <a:p>
            <a:pPr marL="285750" indent="-285750">
              <a:buFont typeface="Arial" panose="020B0604020202020204" pitchFamily="34" charset="0"/>
              <a:buChar char="•"/>
            </a:pPr>
            <a:r>
              <a:rPr lang="en-US" altLang="en-US" b="1"/>
              <a:t>Room type "A" is the most frequently booked, indicating that it is the most popular choice among guests. Room types "D" and "E" also show significant booking counts, suggesting they are also preferred by guests, though not as much as type "A".</a:t>
            </a:r>
            <a:endParaRPr lang="en-US" altLang="en-US" b="1"/>
          </a:p>
          <a:p>
            <a:pPr marL="285750" indent="-285750">
              <a:buFont typeface="Arial" panose="020B0604020202020204" pitchFamily="34" charset="0"/>
              <a:buChar char="•"/>
            </a:pPr>
            <a:r>
              <a:rPr lang="en-US" altLang="en-US" b="1"/>
              <a:t>Room types like "L", "P", and "F" have much lower booking counts.</a:t>
            </a:r>
            <a:endParaRPr lang="en-US" altLang="en-US" b="1"/>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4956048" cy="8174736"/>
          </a:xfrm>
          <a:prstGeom prst="rect">
            <a:avLst/>
          </a:prstGeom>
        </p:spPr>
      </p:pic>
      <p:sp>
        <p:nvSpPr>
          <p:cNvPr id="7" name="Text 0"/>
          <p:cNvSpPr/>
          <p:nvPr/>
        </p:nvSpPr>
        <p:spPr>
          <a:xfrm>
            <a:off x="8970010" y="4872990"/>
            <a:ext cx="4801235" cy="2716530"/>
          </a:xfrm>
          <a:prstGeom prst="rect">
            <a:avLst/>
          </a:prstGeom>
          <a:noFill/>
        </p:spPr>
        <p:txBody>
          <a:bodyPr wrap="square" lIns="0" tIns="0" rIns="0" bIns="0" rtlCol="0" anchor="t"/>
          <a:lstStyle/>
          <a:p>
            <a:pPr marL="0" indent="0" algn="l">
              <a:lnSpc>
                <a:spcPts val="2780"/>
              </a:lnSpc>
              <a:buNone/>
            </a:pPr>
            <a:endParaRPr lang="en-US" altLang="en-US" sz="1850" b="1" dirty="0">
              <a:latin typeface="Segoe Print" panose="02000600000000000000" charset="0"/>
              <a:cs typeface="Segoe Print" panose="02000600000000000000" charset="0"/>
            </a:endParaRPr>
          </a:p>
        </p:txBody>
      </p:sp>
      <p:sp>
        <p:nvSpPr>
          <p:cNvPr id="8" name="Text 1"/>
          <p:cNvSpPr/>
          <p:nvPr/>
        </p:nvSpPr>
        <p:spPr>
          <a:xfrm>
            <a:off x="5815330" y="1454150"/>
            <a:ext cx="7973695" cy="1273810"/>
          </a:xfrm>
          <a:prstGeom prst="rect">
            <a:avLst/>
          </a:prstGeom>
          <a:noFill/>
        </p:spPr>
        <p:txBody>
          <a:bodyPr wrap="square" lIns="0" tIns="0" rIns="0" bIns="0" rtlCol="0" anchor="t"/>
          <a:lstStyle/>
          <a:p>
            <a:pPr marL="0" indent="0" algn="l">
              <a:lnSpc>
                <a:spcPts val="6500"/>
              </a:lnSpc>
              <a:buNone/>
            </a:pPr>
            <a:endParaRPr lang="en-US" sz="4640" dirty="0"/>
          </a:p>
        </p:txBody>
      </p:sp>
      <p:sp>
        <p:nvSpPr>
          <p:cNvPr id="9" name="Text 2"/>
          <p:cNvSpPr/>
          <p:nvPr/>
        </p:nvSpPr>
        <p:spPr>
          <a:xfrm>
            <a:off x="5824728" y="4882896"/>
            <a:ext cx="2395728" cy="2130552"/>
          </a:xfrm>
          <a:prstGeom prst="rect">
            <a:avLst/>
          </a:prstGeom>
          <a:noFill/>
        </p:spPr>
        <p:txBody>
          <a:bodyPr wrap="square" lIns="0" tIns="0" rIns="0" bIns="0" rtlCol="0" anchor="t"/>
          <a:lstStyle/>
          <a:p>
            <a:pPr marL="0" indent="0" algn="l">
              <a:lnSpc>
                <a:spcPts val="2780"/>
              </a:lnSpc>
              <a:buNone/>
            </a:pPr>
            <a:endParaRPr lang="en-US" sz="1850" b="1" dirty="0">
              <a:latin typeface="Segoe Print" panose="02000600000000000000" charset="0"/>
              <a:cs typeface="Segoe Print" panose="02000600000000000000" charset="0"/>
            </a:endParaRPr>
          </a:p>
        </p:txBody>
      </p:sp>
      <p:sp>
        <p:nvSpPr>
          <p:cNvPr id="10" name="Text 3"/>
          <p:cNvSpPr/>
          <p:nvPr/>
        </p:nvSpPr>
        <p:spPr>
          <a:xfrm>
            <a:off x="5815584" y="3337560"/>
            <a:ext cx="7973568" cy="502920"/>
          </a:xfrm>
          <a:prstGeom prst="rect">
            <a:avLst/>
          </a:prstGeom>
          <a:noFill/>
        </p:spPr>
        <p:txBody>
          <a:bodyPr wrap="none" lIns="0" tIns="0" rIns="0" bIns="0" rtlCol="0" anchor="t"/>
          <a:lstStyle/>
          <a:p>
            <a:pPr marL="0" indent="0" algn="l">
              <a:lnSpc>
                <a:spcPts val="3900"/>
              </a:lnSpc>
              <a:buNone/>
            </a:pPr>
            <a:endParaRPr lang="en-US" sz="2780" b="1" dirty="0"/>
          </a:p>
        </p:txBody>
      </p:sp>
      <p:sp>
        <p:nvSpPr>
          <p:cNvPr id="11" name="Text 4"/>
          <p:cNvSpPr/>
          <p:nvPr/>
        </p:nvSpPr>
        <p:spPr>
          <a:xfrm>
            <a:off x="8604250" y="4883150"/>
            <a:ext cx="2395855" cy="1582420"/>
          </a:xfrm>
          <a:prstGeom prst="rect">
            <a:avLst/>
          </a:prstGeom>
          <a:noFill/>
        </p:spPr>
        <p:txBody>
          <a:bodyPr wrap="square" lIns="0" tIns="0" rIns="0" bIns="0" rtlCol="0" anchor="t"/>
          <a:lstStyle/>
          <a:p>
            <a:pPr marL="0" indent="0" algn="l">
              <a:lnSpc>
                <a:spcPts val="2780"/>
              </a:lnSpc>
              <a:buNone/>
            </a:pPr>
            <a:endParaRPr lang="en-US" sz="1850" dirty="0"/>
          </a:p>
        </p:txBody>
      </p:sp>
      <p:sp>
        <p:nvSpPr>
          <p:cNvPr id="15" name="Text Box 14"/>
          <p:cNvSpPr txBox="1"/>
          <p:nvPr/>
        </p:nvSpPr>
        <p:spPr>
          <a:xfrm>
            <a:off x="6334760" y="4100830"/>
            <a:ext cx="776605" cy="537845"/>
          </a:xfrm>
          <a:prstGeom prst="rect">
            <a:avLst/>
          </a:prstGeom>
          <a:noFill/>
        </p:spPr>
        <p:txBody>
          <a:bodyPr wrap="none" rtlCol="0" anchor="t">
            <a:noAutofit/>
          </a:bodyPr>
          <a:p>
            <a:endParaRPr lang="en-US" b="1">
              <a:solidFill>
                <a:srgbClr val="FF0000"/>
              </a:solidFill>
              <a:latin typeface="Calibri" panose="020F0502020204030204" charset="0"/>
            </a:endParaRPr>
          </a:p>
        </p:txBody>
      </p:sp>
      <p:sp>
        <p:nvSpPr>
          <p:cNvPr id="16" name="Text Box 15"/>
          <p:cNvSpPr txBox="1"/>
          <p:nvPr/>
        </p:nvSpPr>
        <p:spPr>
          <a:xfrm>
            <a:off x="10745470" y="4110990"/>
            <a:ext cx="630555" cy="518795"/>
          </a:xfrm>
          <a:prstGeom prst="rect">
            <a:avLst/>
          </a:prstGeom>
          <a:noFill/>
        </p:spPr>
        <p:txBody>
          <a:bodyPr wrap="square" rtlCol="0" anchor="t">
            <a:noAutofit/>
          </a:bodyPr>
          <a:p>
            <a:endParaRPr lang="en-US" b="1">
              <a:solidFill>
                <a:srgbClr val="FF0000"/>
              </a:solidFill>
              <a:latin typeface="Calibri" panose="020F0502020204030204" charset="0"/>
            </a:endParaRPr>
          </a:p>
        </p:txBody>
      </p:sp>
      <p:pic>
        <p:nvPicPr>
          <p:cNvPr id="4" name="Picture 3"/>
          <p:cNvPicPr>
            <a:picLocks noChangeAspect="1"/>
          </p:cNvPicPr>
          <p:nvPr/>
        </p:nvPicPr>
        <p:blipFill>
          <a:blip r:embed="rId3"/>
          <a:stretch>
            <a:fillRect/>
          </a:stretch>
        </p:blipFill>
        <p:spPr>
          <a:xfrm>
            <a:off x="0" y="1875155"/>
            <a:ext cx="7917180" cy="4396740"/>
          </a:xfrm>
          <a:prstGeom prst="rect">
            <a:avLst/>
          </a:prstGeom>
        </p:spPr>
      </p:pic>
      <p:sp>
        <p:nvSpPr>
          <p:cNvPr id="5" name="Text Box 4"/>
          <p:cNvSpPr txBox="1"/>
          <p:nvPr/>
        </p:nvSpPr>
        <p:spPr>
          <a:xfrm>
            <a:off x="2589530" y="300990"/>
            <a:ext cx="11632565" cy="1202055"/>
          </a:xfrm>
          <a:prstGeom prst="rect">
            <a:avLst/>
          </a:prstGeom>
          <a:pattFill prst="pct10">
            <a:fgClr>
              <a:srgbClr val="A9A57C"/>
            </a:fgClr>
            <a:bgClr>
              <a:srgbClr val="FFFFFF"/>
            </a:bgClr>
          </a:pattFill>
        </p:spPr>
        <p:txBody>
          <a:bodyPr wrap="square" rtlCol="0" anchor="t">
            <a:noAutofit/>
          </a:bodyPr>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sym typeface="+mn-ea"/>
              </a:rPr>
              <a:t>Top Ten Countries Booking The Hotel </a:t>
            </a:r>
            <a:endParaRPr lang="en-US" sz="4640" b="1" dirty="0">
              <a:solidFill>
                <a:srgbClr val="E25B00"/>
              </a:solidFill>
              <a:latin typeface="NotoSans-NotoSans-Regular" pitchFamily="34" charset="0"/>
              <a:ea typeface="NotoSans-NotoSans-Regular" pitchFamily="34" charset="-122"/>
              <a:cs typeface="NotoSans-NotoSans-Regular" pitchFamily="34" charset="-120"/>
              <a:sym typeface="+mn-ea"/>
            </a:endParaRPr>
          </a:p>
        </p:txBody>
      </p:sp>
      <p:sp>
        <p:nvSpPr>
          <p:cNvPr id="6" name="Text Box 5"/>
          <p:cNvSpPr txBox="1"/>
          <p:nvPr/>
        </p:nvSpPr>
        <p:spPr>
          <a:xfrm>
            <a:off x="8454390" y="2255520"/>
            <a:ext cx="4801870" cy="689610"/>
          </a:xfrm>
          <a:prstGeom prst="rect">
            <a:avLst/>
          </a:prstGeom>
          <a:noFill/>
        </p:spPr>
        <p:txBody>
          <a:bodyPr wrap="square" rtlCol="0" anchor="t">
            <a:noAutofit/>
          </a:bodyPr>
          <a:p>
            <a:pPr marL="0" indent="0" algn="l">
              <a:lnSpc>
                <a:spcPts val="3900"/>
              </a:lnSpc>
              <a:buNone/>
            </a:pPr>
            <a:r>
              <a:rPr lang="en-US" sz="2780" b="1" dirty="0">
                <a:solidFill>
                  <a:srgbClr val="E25B00"/>
                </a:solidFill>
                <a:latin typeface="NotoSans-NotoSans-Regular" pitchFamily="34" charset="0"/>
                <a:ea typeface="NotoSans-NotoSans-Regular" pitchFamily="34" charset="-122"/>
                <a:cs typeface="NotoSans-NotoSans-Regular" pitchFamily="34" charset="-120"/>
                <a:sym typeface="+mn-ea"/>
              </a:rPr>
              <a:t>Insights:</a:t>
            </a:r>
            <a:endParaRPr lang="en-US" sz="2780" b="1" dirty="0">
              <a:solidFill>
                <a:srgbClr val="E25B00"/>
              </a:solidFill>
              <a:latin typeface="NotoSans-NotoSans-Regular" pitchFamily="34" charset="0"/>
              <a:ea typeface="NotoSans-NotoSans-Regular" pitchFamily="34" charset="-122"/>
              <a:cs typeface="NotoSans-NotoSans-Regular" pitchFamily="34" charset="-120"/>
            </a:endParaRPr>
          </a:p>
          <a:p>
            <a:pPr marL="0" indent="0" algn="l">
              <a:lnSpc>
                <a:spcPts val="3900"/>
              </a:lnSpc>
              <a:buNone/>
            </a:pPr>
            <a:endParaRPr lang="en-US" sz="2780" b="1" dirty="0">
              <a:solidFill>
                <a:srgbClr val="E25B00"/>
              </a:solidFill>
              <a:latin typeface="NotoSans-NotoSans-Regular" pitchFamily="34" charset="0"/>
              <a:ea typeface="NotoSans-NotoSans-Regular" pitchFamily="34" charset="-122"/>
              <a:cs typeface="NotoSans-NotoSans-Regular" pitchFamily="34" charset="-120"/>
            </a:endParaRPr>
          </a:p>
        </p:txBody>
      </p:sp>
      <p:sp>
        <p:nvSpPr>
          <p:cNvPr id="13" name="Text Box 12"/>
          <p:cNvSpPr txBox="1"/>
          <p:nvPr/>
        </p:nvSpPr>
        <p:spPr>
          <a:xfrm>
            <a:off x="8352155" y="3133090"/>
            <a:ext cx="5691505" cy="2842895"/>
          </a:xfrm>
          <a:prstGeom prst="rect">
            <a:avLst/>
          </a:prstGeom>
          <a:pattFill prst="pct10">
            <a:fgClr>
              <a:srgbClr val="A9A57C"/>
            </a:fgClr>
            <a:bgClr>
              <a:srgbClr val="FFFFFF"/>
            </a:bgClr>
          </a:pattFill>
        </p:spPr>
        <p:txBody>
          <a:bodyPr wrap="square" rtlCol="0">
            <a:noAutofit/>
          </a:bodyPr>
          <a:p>
            <a:pPr marL="285750" indent="-285750">
              <a:buFont typeface="Arial" panose="020B0604020202020204" pitchFamily="34" charset="0"/>
              <a:buChar char="•"/>
            </a:pPr>
            <a:r>
              <a:rPr lang="en-US" altLang="en-US" b="1">
                <a:latin typeface="Segoe Print" panose="02000600000000000000" charset="0"/>
                <a:cs typeface="Segoe Print" panose="02000600000000000000" charset="0"/>
              </a:rPr>
              <a:t>Portugal (PRT) has the highest number of hotel bookings, with approximately 19,000 bookings. This indicates a strong demand for hotel accommodations in Portugal.</a:t>
            </a:r>
            <a:endParaRPr lang="en-US" altLang="en-US" b="1">
              <a:latin typeface="Segoe Print" panose="02000600000000000000" charset="0"/>
              <a:cs typeface="Segoe Print" panose="02000600000000000000" charset="0"/>
            </a:endParaRPr>
          </a:p>
          <a:p>
            <a:pPr marL="285750" indent="-285750">
              <a:buFont typeface="Arial" panose="020B0604020202020204" pitchFamily="34" charset="0"/>
              <a:buChar char="•"/>
            </a:pPr>
            <a:endParaRPr lang="en-US" altLang="en-US" b="1">
              <a:latin typeface="Segoe Print" panose="02000600000000000000" charset="0"/>
              <a:cs typeface="Segoe Print" panose="02000600000000000000" charset="0"/>
            </a:endParaRPr>
          </a:p>
          <a:p>
            <a:pPr marL="285750" indent="-285750">
              <a:buFont typeface="Arial" panose="020B0604020202020204" pitchFamily="34" charset="0"/>
              <a:buChar char="•"/>
            </a:pPr>
            <a:r>
              <a:rPr lang="en-US" altLang="en-US" b="1">
                <a:latin typeface="Segoe Print" panose="02000600000000000000" charset="0"/>
                <a:cs typeface="Segoe Print" panose="02000600000000000000" charset="0"/>
              </a:rPr>
              <a:t>After Portugal, the United Kingdom (GBR) comes in second with around 10,000 bookings, followed by France (FRA) with 8,000 bookings. </a:t>
            </a:r>
            <a:endParaRPr lang="en-US" altLang="en-US" b="1">
              <a:latin typeface="Segoe Print" panose="02000600000000000000" charset="0"/>
              <a:cs typeface="Segoe Print" panose="020006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49276" y="36576"/>
            <a:ext cx="4956048" cy="8174736"/>
          </a:xfrm>
          <a:prstGeom prst="rect">
            <a:avLst/>
          </a:prstGeom>
        </p:spPr>
      </p:pic>
      <p:sp>
        <p:nvSpPr>
          <p:cNvPr id="4" name="Text 0"/>
          <p:cNvSpPr/>
          <p:nvPr/>
        </p:nvSpPr>
        <p:spPr>
          <a:xfrm>
            <a:off x="302895" y="308610"/>
            <a:ext cx="13575030" cy="944880"/>
          </a:xfrm>
          <a:prstGeom prst="rect">
            <a:avLst/>
          </a:prstGeom>
          <a:pattFill prst="pct10">
            <a:fgClr>
              <a:srgbClr val="A9A57C"/>
            </a:fgClr>
            <a:bgClr>
              <a:srgbClr val="FFFFFF"/>
            </a:bgClr>
          </a:pattFill>
        </p:spPr>
        <p:txBody>
          <a:bodyPr wrap="square" lIns="0" tIns="0" rIns="0" bIns="0" rtlCol="0" anchor="t"/>
          <a:lstStyle/>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rPr>
              <a:t>Correlation Heatmap Of Hotel Booking Data</a:t>
            </a:r>
            <a:endParaRPr lang="en-US" sz="4640" b="1" dirty="0"/>
          </a:p>
        </p:txBody>
      </p:sp>
      <p:sp>
        <p:nvSpPr>
          <p:cNvPr id="5" name="Text 1"/>
          <p:cNvSpPr/>
          <p:nvPr/>
        </p:nvSpPr>
        <p:spPr>
          <a:xfrm>
            <a:off x="6062345" y="4946650"/>
            <a:ext cx="7470775" cy="1973580"/>
          </a:xfrm>
          <a:prstGeom prst="rect">
            <a:avLst/>
          </a:prstGeom>
          <a:noFill/>
        </p:spPr>
        <p:txBody>
          <a:bodyPr wrap="square" lIns="0" tIns="0" rIns="0" bIns="0" rtlCol="0" anchor="t"/>
          <a:lstStyle/>
          <a:p>
            <a:pPr marL="0" indent="0" algn="l">
              <a:lnSpc>
                <a:spcPts val="2780"/>
              </a:lnSpc>
              <a:buNone/>
            </a:pPr>
            <a:endParaRPr lang="en-US" sz="1850" b="1" dirty="0">
              <a:latin typeface="Segoe Print" panose="02000600000000000000" charset="0"/>
              <a:cs typeface="Segoe Print" panose="02000600000000000000" charset="0"/>
            </a:endParaRPr>
          </a:p>
        </p:txBody>
      </p:sp>
      <p:sp>
        <p:nvSpPr>
          <p:cNvPr id="6" name="Text 2"/>
          <p:cNvSpPr/>
          <p:nvPr/>
        </p:nvSpPr>
        <p:spPr>
          <a:xfrm>
            <a:off x="6062472" y="4389120"/>
            <a:ext cx="7470648" cy="420624"/>
          </a:xfrm>
          <a:prstGeom prst="rect">
            <a:avLst/>
          </a:prstGeom>
          <a:noFill/>
        </p:spPr>
        <p:txBody>
          <a:bodyPr wrap="none" lIns="0" tIns="0" rIns="0" bIns="0" rtlCol="0" anchor="t"/>
          <a:lstStyle/>
          <a:p>
            <a:pPr marL="0" indent="0" algn="l">
              <a:lnSpc>
                <a:spcPts val="3250"/>
              </a:lnSpc>
              <a:buNone/>
            </a:pPr>
            <a:endParaRPr lang="en-US" sz="2320" dirty="0"/>
          </a:p>
        </p:txBody>
      </p:sp>
      <p:pic>
        <p:nvPicPr>
          <p:cNvPr id="8" name="Picture 7"/>
          <p:cNvPicPr>
            <a:picLocks noChangeAspect="1"/>
          </p:cNvPicPr>
          <p:nvPr/>
        </p:nvPicPr>
        <p:blipFill>
          <a:blip r:embed="rId3"/>
          <a:stretch>
            <a:fillRect/>
          </a:stretch>
        </p:blipFill>
        <p:spPr>
          <a:xfrm>
            <a:off x="161290" y="1498600"/>
            <a:ext cx="7897495" cy="5876290"/>
          </a:xfrm>
          <a:prstGeom prst="rect">
            <a:avLst/>
          </a:prstGeom>
        </p:spPr>
      </p:pic>
      <p:sp>
        <p:nvSpPr>
          <p:cNvPr id="10" name="Text Box 9"/>
          <p:cNvSpPr txBox="1"/>
          <p:nvPr/>
        </p:nvSpPr>
        <p:spPr>
          <a:xfrm>
            <a:off x="8431530" y="1847850"/>
            <a:ext cx="4121150" cy="490220"/>
          </a:xfrm>
          <a:prstGeom prst="rect">
            <a:avLst/>
          </a:prstGeom>
          <a:noFill/>
        </p:spPr>
        <p:txBody>
          <a:bodyPr wrap="square" rtlCol="0">
            <a:noAutofit/>
          </a:bodyPr>
          <a:p>
            <a:r>
              <a:rPr lang="en-US" sz="2000" b="1" dirty="0">
                <a:solidFill>
                  <a:srgbClr val="E25B00"/>
                </a:solidFill>
                <a:latin typeface="NotoSans-NotoSans-Regular" pitchFamily="34" charset="0"/>
                <a:ea typeface="NotoSans-NotoSans-Regular" pitchFamily="34" charset="-122"/>
                <a:cs typeface="NotoSans-NotoSans-Regular" pitchFamily="34" charset="-120"/>
                <a:sym typeface="+mn-ea"/>
              </a:rPr>
              <a:t>Insights:</a:t>
            </a:r>
            <a:endParaRPr lang="en-US" sz="2000" b="1" dirty="0">
              <a:solidFill>
                <a:srgbClr val="E25B00"/>
              </a:solidFill>
              <a:latin typeface="NotoSans-NotoSans-Regular" pitchFamily="34" charset="0"/>
              <a:ea typeface="NotoSans-NotoSans-Regular" pitchFamily="34" charset="-122"/>
              <a:cs typeface="NotoSans-NotoSans-Regular" pitchFamily="34" charset="-120"/>
            </a:endParaRPr>
          </a:p>
          <a:p>
            <a:endParaRPr lang="en-US" sz="2000"/>
          </a:p>
        </p:txBody>
      </p:sp>
      <p:sp>
        <p:nvSpPr>
          <p:cNvPr id="11" name="Text Box 10"/>
          <p:cNvSpPr txBox="1"/>
          <p:nvPr/>
        </p:nvSpPr>
        <p:spPr>
          <a:xfrm>
            <a:off x="8415655" y="2628900"/>
            <a:ext cx="5843905" cy="4246245"/>
          </a:xfrm>
          <a:prstGeom prst="rect">
            <a:avLst/>
          </a:prstGeom>
          <a:pattFill prst="pct10">
            <a:fgClr>
              <a:srgbClr val="A9A57C"/>
            </a:fgClr>
            <a:bgClr>
              <a:srgbClr val="FFFFFF"/>
            </a:bgClr>
          </a:pattFill>
        </p:spPr>
        <p:txBody>
          <a:bodyPr wrap="square" rtlCol="0">
            <a:spAutoFit/>
          </a:bodyPr>
          <a:p>
            <a:pPr marL="285750" indent="-285750">
              <a:buFont typeface="Arial" panose="020B0604020202020204" pitchFamily="34" charset="0"/>
              <a:buChar char="•"/>
            </a:pPr>
            <a:r>
              <a:rPr lang="en-US" altLang="en-US" b="1">
                <a:latin typeface="Segoe Print" panose="02000600000000000000" charset="0"/>
                <a:cs typeface="Segoe Print" panose="02000600000000000000" charset="0"/>
              </a:rPr>
              <a:t>There's a moderate positive correlation (0.45) between "previous bookings not canceled" and "is repeated guest." This means that guests who haven't canceled previous bookings are more likely to return.</a:t>
            </a:r>
            <a:endParaRPr lang="en-US" altLang="en-US" b="1">
              <a:latin typeface="Segoe Print" panose="02000600000000000000" charset="0"/>
              <a:cs typeface="Segoe Print" panose="02000600000000000000" charset="0"/>
            </a:endParaRPr>
          </a:p>
          <a:p>
            <a:pPr marL="285750" indent="-285750">
              <a:buFont typeface="Arial" panose="020B0604020202020204" pitchFamily="34" charset="0"/>
              <a:buChar char="•"/>
            </a:pPr>
            <a:endParaRPr lang="en-US" altLang="en-US" b="1">
              <a:latin typeface="Segoe Print" panose="02000600000000000000" charset="0"/>
              <a:cs typeface="Segoe Print" panose="02000600000000000000" charset="0"/>
            </a:endParaRPr>
          </a:p>
          <a:p>
            <a:pPr marL="285750" indent="-285750">
              <a:buFont typeface="Arial" panose="020B0604020202020204" pitchFamily="34" charset="0"/>
              <a:buChar char="•"/>
            </a:pPr>
            <a:r>
              <a:rPr lang="en-US" altLang="en-US" b="1">
                <a:latin typeface="Segoe Print" panose="02000600000000000000" charset="0"/>
                <a:cs typeface="Segoe Print" panose="02000600000000000000" charset="0"/>
              </a:rPr>
              <a:t>The highest correlation is with "previous cancellations" (0.063) and "total guests" (0.083), indicating that cancellations are not strongly influenced by these factors.</a:t>
            </a:r>
            <a:endParaRPr lang="en-US" altLang="en-US" b="1">
              <a:latin typeface="Segoe Print" panose="02000600000000000000" charset="0"/>
              <a:cs typeface="Segoe Print" panose="02000600000000000000" charset="0"/>
            </a:endParaRPr>
          </a:p>
          <a:p>
            <a:pPr marL="285750" indent="-285750">
              <a:buFont typeface="Arial" panose="020B0604020202020204" pitchFamily="34" charset="0"/>
              <a:buChar char="•"/>
            </a:pPr>
            <a:endParaRPr lang="en-US" altLang="en-US" b="1">
              <a:latin typeface="Segoe Print" panose="02000600000000000000" charset="0"/>
              <a:cs typeface="Segoe Print" panose="02000600000000000000" charset="0"/>
            </a:endParaRPr>
          </a:p>
          <a:p>
            <a:pPr marL="285750" indent="-285750">
              <a:buFont typeface="Arial" panose="020B0604020202020204" pitchFamily="34" charset="0"/>
              <a:buChar char="•"/>
            </a:pPr>
            <a:r>
              <a:rPr lang="en-US" altLang="en-US" b="1">
                <a:latin typeface="Segoe Print" panose="02000600000000000000" charset="0"/>
                <a:cs typeface="Segoe Print" panose="02000600000000000000" charset="0"/>
              </a:rPr>
              <a:t>Most of the variables in the dataset show very weak or negligible correlations with each other, suggesting that they are relatively independent.</a:t>
            </a:r>
            <a:endParaRPr lang="en-US" altLang="en-US" b="1">
              <a:latin typeface="Segoe Print" panose="02000600000000000000" charset="0"/>
              <a:cs typeface="Segoe Print" panose="020006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1">
            <a:alphaModFix amt="17000"/>
          </a:blip>
          <a:stretch>
            <a:fillRect l="1000" t="-3000" r="1000" b="1000"/>
          </a:stretch>
        </a:blipFill>
        <a:effectLst/>
      </p:bgPr>
    </p:bg>
    <p:spTree>
      <p:nvGrpSpPr>
        <p:cNvPr id="1" name=""/>
        <p:cNvGrpSpPr/>
        <p:nvPr/>
      </p:nvGrpSpPr>
      <p:grpSpPr/>
      <p:sp>
        <p:nvSpPr>
          <p:cNvPr id="2" name="Text Box 1"/>
          <p:cNvSpPr txBox="1"/>
          <p:nvPr/>
        </p:nvSpPr>
        <p:spPr>
          <a:xfrm>
            <a:off x="2736850" y="2114550"/>
            <a:ext cx="9574530" cy="3834130"/>
          </a:xfrm>
          <a:prstGeom prst="rect">
            <a:avLst/>
          </a:prstGeom>
          <a:solidFill>
            <a:schemeClr val="tx1"/>
          </a:solidFill>
        </p:spPr>
        <p:txBody>
          <a:bodyPr wrap="square" rtlCol="0">
            <a:noAutofit/>
          </a:bodyPr>
          <a:p>
            <a:pPr marL="342900" indent="-342900">
              <a:buFont typeface="Arial" panose="020B0604020202020204" pitchFamily="34" charset="0"/>
              <a:buChar char="•"/>
            </a:pPr>
            <a:r>
              <a:rPr lang="en-US" altLang="en-US" sz="2400" b="1">
                <a:solidFill>
                  <a:schemeClr val="bg1"/>
                </a:solidFill>
              </a:rPr>
              <a:t>A heatmap is used to visualize relationships between variables using color gradients. It helps to quickly identify patterns, correlations, or intensities in data.</a:t>
            </a:r>
            <a:endParaRPr lang="en-US" altLang="en-US" sz="2400" b="1">
              <a:solidFill>
                <a:schemeClr val="bg1"/>
              </a:solidFill>
            </a:endParaRPr>
          </a:p>
          <a:p>
            <a:pPr marL="342900" indent="-342900">
              <a:buFont typeface="Arial" panose="020B0604020202020204" pitchFamily="34" charset="0"/>
              <a:buChar char="•"/>
            </a:pPr>
            <a:endParaRPr lang="en-US" altLang="en-US" sz="2400" b="1">
              <a:solidFill>
                <a:schemeClr val="bg1"/>
              </a:solidFill>
            </a:endParaRPr>
          </a:p>
          <a:p>
            <a:pPr marL="342900" indent="-342900">
              <a:buFont typeface="Arial" panose="020B0604020202020204" pitchFamily="34" charset="0"/>
              <a:buChar char="•"/>
            </a:pPr>
            <a:r>
              <a:rPr lang="en-US" altLang="en-US" sz="2400" b="1">
                <a:solidFill>
                  <a:schemeClr val="bg1"/>
                </a:solidFill>
              </a:rPr>
              <a:t>When dealing with large and complex datasets, heatmaps provide an intuitive way to spot trends.</a:t>
            </a:r>
            <a:endParaRPr lang="en-US" altLang="en-US" sz="2400" b="1">
              <a:solidFill>
                <a:schemeClr val="bg1"/>
              </a:solidFill>
            </a:endParaRPr>
          </a:p>
          <a:p>
            <a:pPr marL="342900" indent="-342900">
              <a:buFont typeface="Arial" panose="020B0604020202020204" pitchFamily="34" charset="0"/>
              <a:buChar char="•"/>
            </a:pPr>
            <a:endParaRPr lang="en-US" altLang="en-US" sz="2400" b="1">
              <a:solidFill>
                <a:schemeClr val="bg1"/>
              </a:solidFill>
            </a:endParaRPr>
          </a:p>
          <a:p>
            <a:pPr marL="342900" indent="-342900">
              <a:buFont typeface="Arial" panose="020B0604020202020204" pitchFamily="34" charset="0"/>
              <a:buChar char="•"/>
            </a:pPr>
            <a:r>
              <a:rPr lang="en-US" altLang="en-US" sz="2400" b="1">
                <a:solidFill>
                  <a:schemeClr val="bg1"/>
                </a:solidFill>
              </a:rPr>
              <a:t>Highlighting Intensities – Useful for showing high/low values in datasets (e.g., temperature maps, population density).</a:t>
            </a:r>
            <a:endParaRPr lang="en-US" altLang="en-US" sz="24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54356" y="-254"/>
            <a:ext cx="14575536" cy="8174736"/>
          </a:xfrm>
          <a:prstGeom prst="rect">
            <a:avLst/>
          </a:prstGeom>
        </p:spPr>
      </p:pic>
      <p:sp>
        <p:nvSpPr>
          <p:cNvPr id="4" name="Text 0"/>
          <p:cNvSpPr/>
          <p:nvPr/>
        </p:nvSpPr>
        <p:spPr>
          <a:xfrm>
            <a:off x="101600" y="1521460"/>
            <a:ext cx="4126230" cy="835660"/>
          </a:xfrm>
          <a:prstGeom prst="rect">
            <a:avLst/>
          </a:prstGeom>
          <a:noFill/>
        </p:spPr>
        <p:txBody>
          <a:bodyPr wrap="square" lIns="0" tIns="0" rIns="0" bIns="0" rtlCol="0" anchor="t"/>
          <a:lstStyle/>
          <a:p>
            <a:pPr marL="0" indent="0" algn="ctr">
              <a:lnSpc>
                <a:spcPts val="8970"/>
              </a:lnSpc>
              <a:buNone/>
            </a:pPr>
            <a:endParaRPr lang="en-US" sz="6410" b="1" dirty="0"/>
          </a:p>
        </p:txBody>
      </p:sp>
      <p:pic>
        <p:nvPicPr>
          <p:cNvPr id="6" name="Picture 5" descr="Screenshot 2025-02-20 183646"/>
          <p:cNvPicPr>
            <a:picLocks noChangeAspect="1"/>
          </p:cNvPicPr>
          <p:nvPr/>
        </p:nvPicPr>
        <p:blipFill>
          <a:blip r:embed="rId3"/>
          <a:srcRect l="6437" t="28406" r="3258"/>
          <a:stretch>
            <a:fillRect/>
          </a:stretch>
        </p:blipFill>
        <p:spPr>
          <a:xfrm>
            <a:off x="101600" y="1841500"/>
            <a:ext cx="4196080" cy="3065145"/>
          </a:xfrm>
          <a:prstGeom prst="rect">
            <a:avLst/>
          </a:prstGeom>
        </p:spPr>
      </p:pic>
      <p:pic>
        <p:nvPicPr>
          <p:cNvPr id="7" name="Picture 6" descr="Screenshot 2025-02-20 175131"/>
          <p:cNvPicPr>
            <a:picLocks noChangeAspect="1"/>
          </p:cNvPicPr>
          <p:nvPr/>
        </p:nvPicPr>
        <p:blipFill>
          <a:blip r:embed="rId4"/>
          <a:srcRect l="2264" t="24857"/>
          <a:stretch>
            <a:fillRect/>
          </a:stretch>
        </p:blipFill>
        <p:spPr>
          <a:xfrm>
            <a:off x="9878060" y="1864995"/>
            <a:ext cx="4751705" cy="3061970"/>
          </a:xfrm>
          <a:prstGeom prst="rect">
            <a:avLst/>
          </a:prstGeom>
        </p:spPr>
      </p:pic>
      <p:pic>
        <p:nvPicPr>
          <p:cNvPr id="8" name="Picture 7" descr="Screenshot 2025-02-20 191742"/>
          <p:cNvPicPr>
            <a:picLocks noChangeAspect="1"/>
          </p:cNvPicPr>
          <p:nvPr/>
        </p:nvPicPr>
        <p:blipFill>
          <a:blip r:embed="rId5"/>
          <a:srcRect l="6383" t="36054" r="1352"/>
          <a:stretch>
            <a:fillRect/>
          </a:stretch>
        </p:blipFill>
        <p:spPr>
          <a:xfrm>
            <a:off x="4574540" y="1864995"/>
            <a:ext cx="4775835" cy="3041650"/>
          </a:xfrm>
          <a:prstGeom prst="rect">
            <a:avLst/>
          </a:prstGeom>
        </p:spPr>
      </p:pic>
      <p:sp>
        <p:nvSpPr>
          <p:cNvPr id="5" name="Text Box 4"/>
          <p:cNvSpPr txBox="1"/>
          <p:nvPr/>
        </p:nvSpPr>
        <p:spPr>
          <a:xfrm>
            <a:off x="565150" y="5346065"/>
            <a:ext cx="3356610" cy="2104390"/>
          </a:xfrm>
          <a:prstGeom prst="rect">
            <a:avLst/>
          </a:prstGeom>
          <a:solidFill>
            <a:srgbClr val="BF293E"/>
          </a:solidFill>
        </p:spPr>
        <p:txBody>
          <a:bodyPr wrap="square" rtlCol="0">
            <a:noAutofit/>
          </a:bodyPr>
          <a:p>
            <a:pPr marL="285750" indent="-285750" algn="ctr">
              <a:buFont typeface="Arial" panose="020B0604020202020204" pitchFamily="34" charset="0"/>
              <a:buChar char="•"/>
            </a:pPr>
            <a:r>
              <a:rPr lang="en-US" altLang="en-US" b="1">
                <a:solidFill>
                  <a:schemeClr val="bg1"/>
                </a:solidFill>
                <a:latin typeface="Segoe Print" panose="02000600000000000000" charset="0"/>
                <a:cs typeface="Segoe Print" panose="02000600000000000000" charset="0"/>
              </a:rPr>
              <a:t>Online Travel Agents (OTA) and Groups have the highest cancellation rates, while Direct and Corporate bookings have lower cancellation rates.</a:t>
            </a:r>
            <a:endParaRPr lang="en-US" altLang="en-US" b="1">
              <a:solidFill>
                <a:schemeClr val="bg1"/>
              </a:solidFill>
              <a:latin typeface="Segoe Print" panose="02000600000000000000" charset="0"/>
              <a:cs typeface="Segoe Print" panose="02000600000000000000" charset="0"/>
            </a:endParaRPr>
          </a:p>
        </p:txBody>
      </p:sp>
      <p:sp>
        <p:nvSpPr>
          <p:cNvPr id="9" name="Text Box 8"/>
          <p:cNvSpPr txBox="1"/>
          <p:nvPr/>
        </p:nvSpPr>
        <p:spPr>
          <a:xfrm>
            <a:off x="5257165" y="5345430"/>
            <a:ext cx="3724275" cy="2105025"/>
          </a:xfrm>
          <a:prstGeom prst="rect">
            <a:avLst/>
          </a:prstGeom>
          <a:solidFill>
            <a:srgbClr val="E4808F"/>
          </a:solidFill>
        </p:spPr>
        <p:txBody>
          <a:bodyPr wrap="square" rtlCol="0">
            <a:noAutofit/>
          </a:bodyPr>
          <a:p>
            <a:pPr marL="285750" indent="-285750" algn="ctr">
              <a:buFont typeface="Arial" panose="020B0604020202020204" pitchFamily="34" charset="0"/>
              <a:buChar char="•"/>
            </a:pPr>
            <a:r>
              <a:rPr lang="en-US" altLang="en-US" b="1">
                <a:solidFill>
                  <a:schemeClr val="bg1"/>
                </a:solidFill>
                <a:latin typeface="Segoe Print" panose="02000600000000000000" charset="0"/>
                <a:cs typeface="Segoe Print" panose="02000600000000000000" charset="0"/>
              </a:rPr>
              <a:t>Most bookings happen with very short lead times, but a few bookings have significantly longer lead times.</a:t>
            </a:r>
            <a:endParaRPr lang="en-US" altLang="en-US" b="1">
              <a:solidFill>
                <a:schemeClr val="bg1"/>
              </a:solidFill>
              <a:latin typeface="Segoe Print" panose="02000600000000000000" charset="0"/>
              <a:cs typeface="Segoe Print" panose="02000600000000000000" charset="0"/>
            </a:endParaRPr>
          </a:p>
        </p:txBody>
      </p:sp>
      <p:sp>
        <p:nvSpPr>
          <p:cNvPr id="10" name="Text Box 9"/>
          <p:cNvSpPr txBox="1"/>
          <p:nvPr/>
        </p:nvSpPr>
        <p:spPr>
          <a:xfrm>
            <a:off x="10316845" y="5341620"/>
            <a:ext cx="3871595" cy="2108835"/>
          </a:xfrm>
          <a:prstGeom prst="rect">
            <a:avLst/>
          </a:prstGeom>
          <a:solidFill>
            <a:srgbClr val="4E2479"/>
          </a:solidFill>
        </p:spPr>
        <p:txBody>
          <a:bodyPr wrap="square" rtlCol="0">
            <a:noAutofit/>
          </a:bodyPr>
          <a:p>
            <a:pPr marL="285750" indent="-285750" algn="ctr">
              <a:buFont typeface="Arial" panose="020B0604020202020204" pitchFamily="34" charset="0"/>
              <a:buChar char="•"/>
            </a:pPr>
            <a:r>
              <a:rPr lang="en-US" altLang="en-US" b="1">
                <a:solidFill>
                  <a:schemeClr val="bg1"/>
                </a:solidFill>
                <a:latin typeface="Segoe Print" panose="02000600000000000000" charset="0"/>
                <a:cs typeface="Segoe Print" panose="02000600000000000000" charset="0"/>
              </a:rPr>
              <a:t>Online Travel Agents (OTA) dominate the market, followed by Offline TA/TO, while segments like Corporate and Aviation have minimal contributions</a:t>
            </a:r>
            <a:endParaRPr lang="en-US" altLang="en-US" b="1">
              <a:solidFill>
                <a:schemeClr val="bg1"/>
              </a:solidFill>
              <a:latin typeface="Segoe Print" panose="02000600000000000000" charset="0"/>
              <a:cs typeface="Segoe Print" panose="02000600000000000000" charset="0"/>
            </a:endParaRPr>
          </a:p>
        </p:txBody>
      </p:sp>
      <p:sp>
        <p:nvSpPr>
          <p:cNvPr id="11" name="Text Box 10"/>
          <p:cNvSpPr txBox="1"/>
          <p:nvPr/>
        </p:nvSpPr>
        <p:spPr>
          <a:xfrm>
            <a:off x="254000" y="426085"/>
            <a:ext cx="3667125" cy="829945"/>
          </a:xfrm>
          <a:prstGeom prst="rect">
            <a:avLst/>
          </a:prstGeom>
          <a:noFill/>
        </p:spPr>
        <p:txBody>
          <a:bodyPr wrap="square" rtlCol="0">
            <a:spAutoFit/>
          </a:bodyPr>
          <a:p>
            <a:pPr algn="ctr"/>
            <a:r>
              <a:rPr lang="en-US" altLang="en-US" sz="2400" b="1">
                <a:gradFill>
                  <a:gsLst>
                    <a:gs pos="0">
                      <a:srgbClr val="FE4444"/>
                    </a:gs>
                    <a:gs pos="100000">
                      <a:srgbClr val="832B2B"/>
                    </a:gs>
                  </a:gsLst>
                  <a:lin scaled="0"/>
                </a:gradFill>
                <a:latin typeface="Segoe Print" panose="02000600000000000000" charset="0"/>
                <a:cs typeface="Segoe Print" panose="02000600000000000000" charset="0"/>
              </a:rPr>
              <a:t>Booking Cancellation Trends</a:t>
            </a:r>
            <a:endParaRPr lang="en-US" altLang="en-US" sz="2400" b="1">
              <a:gradFill>
                <a:gsLst>
                  <a:gs pos="0">
                    <a:srgbClr val="FE4444"/>
                  </a:gs>
                  <a:gs pos="100000">
                    <a:srgbClr val="832B2B"/>
                  </a:gs>
                </a:gsLst>
                <a:lin scaled="0"/>
              </a:gradFill>
              <a:latin typeface="Segoe Print" panose="02000600000000000000" charset="0"/>
              <a:cs typeface="Segoe Print" panose="02000600000000000000" charset="0"/>
            </a:endParaRPr>
          </a:p>
        </p:txBody>
      </p:sp>
      <p:sp>
        <p:nvSpPr>
          <p:cNvPr id="12" name="Text Box 11"/>
          <p:cNvSpPr txBox="1"/>
          <p:nvPr/>
        </p:nvSpPr>
        <p:spPr>
          <a:xfrm>
            <a:off x="4901565" y="566420"/>
            <a:ext cx="4079875" cy="460375"/>
          </a:xfrm>
          <a:prstGeom prst="rect">
            <a:avLst/>
          </a:prstGeom>
          <a:noFill/>
        </p:spPr>
        <p:txBody>
          <a:bodyPr wrap="square" rtlCol="0">
            <a:spAutoFit/>
          </a:bodyPr>
          <a:p>
            <a:r>
              <a:rPr lang="en-US" altLang="en-US" sz="2400" b="1">
                <a:gradFill>
                  <a:gsLst>
                    <a:gs pos="0">
                      <a:srgbClr val="E30000"/>
                    </a:gs>
                    <a:gs pos="100000">
                      <a:srgbClr val="760303"/>
                    </a:gs>
                  </a:gsLst>
                  <a:lin scaled="0"/>
                </a:gradFill>
                <a:latin typeface="Segoe Print" panose="02000600000000000000" charset="0"/>
                <a:cs typeface="Segoe Print" panose="02000600000000000000" charset="0"/>
              </a:rPr>
              <a:t>Guest Booking Patterns</a:t>
            </a:r>
            <a:endParaRPr lang="en-US" altLang="en-US" sz="2400" b="1">
              <a:gradFill>
                <a:gsLst>
                  <a:gs pos="0">
                    <a:srgbClr val="E30000"/>
                  </a:gs>
                  <a:gs pos="100000">
                    <a:srgbClr val="760303"/>
                  </a:gs>
                </a:gsLst>
                <a:lin scaled="0"/>
              </a:gradFill>
              <a:latin typeface="Segoe Print" panose="02000600000000000000" charset="0"/>
              <a:cs typeface="Segoe Print" panose="02000600000000000000" charset="0"/>
            </a:endParaRPr>
          </a:p>
        </p:txBody>
      </p:sp>
      <p:sp>
        <p:nvSpPr>
          <p:cNvPr id="14" name="Text Box 13"/>
          <p:cNvSpPr txBox="1"/>
          <p:nvPr/>
        </p:nvSpPr>
        <p:spPr>
          <a:xfrm>
            <a:off x="9961245" y="426085"/>
            <a:ext cx="4227195" cy="840740"/>
          </a:xfrm>
          <a:prstGeom prst="rect">
            <a:avLst/>
          </a:prstGeom>
          <a:noFill/>
        </p:spPr>
        <p:txBody>
          <a:bodyPr wrap="square" rtlCol="0">
            <a:noAutofit/>
          </a:bodyPr>
          <a:p>
            <a:r>
              <a:rPr lang="en-US" altLang="en-US" sz="2400" b="1">
                <a:gradFill>
                  <a:gsLst>
                    <a:gs pos="0">
                      <a:srgbClr val="E30000"/>
                    </a:gs>
                    <a:gs pos="100000">
                      <a:srgbClr val="760303"/>
                    </a:gs>
                  </a:gsLst>
                  <a:lin scaled="0"/>
                </a:gradFill>
                <a:latin typeface="Segoe Print" panose="02000600000000000000" charset="0"/>
                <a:cs typeface="Segoe Print" panose="02000600000000000000" charset="0"/>
              </a:rPr>
              <a:t>Impact of Total Guests on Booking Outcomes</a:t>
            </a:r>
            <a:endParaRPr lang="en-US" altLang="en-US" sz="2400" b="1">
              <a:gradFill>
                <a:gsLst>
                  <a:gs pos="0">
                    <a:srgbClr val="E30000"/>
                  </a:gs>
                  <a:gs pos="100000">
                    <a:srgbClr val="760303"/>
                  </a:gs>
                </a:gsLst>
                <a:lin scaled="0"/>
              </a:gradFill>
              <a:latin typeface="Segoe Print" panose="02000600000000000000" charset="0"/>
              <a:cs typeface="Segoe Print" panose="020006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Picture 1"/>
          <p:cNvPicPr>
            <a:picLocks noChangeAspect="1"/>
          </p:cNvPicPr>
          <p:nvPr/>
        </p:nvPicPr>
        <p:blipFill>
          <a:blip r:embed="rId1"/>
          <a:stretch>
            <a:fillRect/>
          </a:stretch>
        </p:blipFill>
        <p:spPr>
          <a:xfrm>
            <a:off x="551180" y="1300480"/>
            <a:ext cx="9071610" cy="3794760"/>
          </a:xfrm>
          <a:prstGeom prst="rect">
            <a:avLst/>
          </a:prstGeom>
        </p:spPr>
      </p:pic>
      <p:sp>
        <p:nvSpPr>
          <p:cNvPr id="3" name="Text Box 2"/>
          <p:cNvSpPr txBox="1"/>
          <p:nvPr/>
        </p:nvSpPr>
        <p:spPr>
          <a:xfrm>
            <a:off x="275590" y="104140"/>
            <a:ext cx="14109065" cy="868045"/>
          </a:xfrm>
          <a:prstGeom prst="rect">
            <a:avLst/>
          </a:prstGeom>
          <a:pattFill prst="pct10">
            <a:fgClr>
              <a:srgbClr val="A9A57C"/>
            </a:fgClr>
            <a:bgClr>
              <a:srgbClr val="FFFFFF"/>
            </a:bgClr>
          </a:pattFill>
        </p:spPr>
        <p:txBody>
          <a:bodyPr wrap="square" rtlCol="0" anchor="t">
            <a:noAutofit/>
          </a:bodyPr>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sym typeface="+mn-ea"/>
              </a:rPr>
              <a:t>ADR of Different Types of Bookings- Subplots</a:t>
            </a:r>
            <a:endParaRPr lang="en-US" sz="4640" b="1" dirty="0">
              <a:solidFill>
                <a:srgbClr val="E25B00"/>
              </a:solidFill>
              <a:latin typeface="NotoSans-NotoSans-Regular" pitchFamily="34" charset="0"/>
              <a:ea typeface="NotoSans-NotoSans-Regular" pitchFamily="34" charset="-122"/>
              <a:cs typeface="NotoSans-NotoSans-Regular" pitchFamily="34" charset="-120"/>
              <a:sym typeface="+mn-ea"/>
            </a:endParaRPr>
          </a:p>
        </p:txBody>
      </p:sp>
      <p:sp>
        <p:nvSpPr>
          <p:cNvPr id="4" name="Text Box 3"/>
          <p:cNvSpPr txBox="1"/>
          <p:nvPr/>
        </p:nvSpPr>
        <p:spPr>
          <a:xfrm>
            <a:off x="470535" y="5423535"/>
            <a:ext cx="13178790" cy="2560955"/>
          </a:xfrm>
          <a:prstGeom prst="rect">
            <a:avLst/>
          </a:prstGeom>
          <a:pattFill prst="pct5">
            <a:fgClr>
              <a:srgbClr val="A9A57C"/>
            </a:fgClr>
            <a:bgClr>
              <a:srgbClr val="FFFFFF"/>
            </a:bgClr>
          </a:pattFill>
        </p:spPr>
        <p:txBody>
          <a:bodyPr wrap="square" rtlCol="0">
            <a:noAutofit/>
          </a:bodyPr>
          <a:p>
            <a:pPr indent="0">
              <a:buFont typeface="Arial" panose="020B0604020202020204" pitchFamily="34" charset="0"/>
              <a:buNone/>
            </a:pPr>
            <a:r>
              <a:rPr lang="en-US" altLang="en-US" sz="2000" b="1"/>
              <a:t>Insights:</a:t>
            </a:r>
            <a:endParaRPr lang="en-US" altLang="en-US" sz="2000" b="1"/>
          </a:p>
          <a:p>
            <a:pPr marL="342900" indent="-342900">
              <a:buFont typeface="Arial" panose="020B0604020202020204" pitchFamily="34" charset="0"/>
              <a:buChar char="•"/>
            </a:pPr>
            <a:r>
              <a:rPr lang="en-US" altLang="en-US" sz="2000" b="1"/>
              <a:t>OTA bookings have higher and more spread-out ADR values, while direct bookings mostly stay around 50.</a:t>
            </a:r>
            <a:endParaRPr lang="en-US" altLang="en-US" sz="2000" b="1"/>
          </a:p>
          <a:p>
            <a:pPr marL="342900" indent="-342900">
              <a:buFont typeface="Arial" panose="020B0604020202020204" pitchFamily="34" charset="0"/>
              <a:buChar char="•"/>
            </a:pPr>
            <a:endParaRPr lang="en-US" altLang="en-US" sz="2000" b="1"/>
          </a:p>
          <a:p>
            <a:pPr marL="342900" indent="-342900">
              <a:buFont typeface="Arial" panose="020B0604020202020204" pitchFamily="34" charset="0"/>
              <a:buChar char="•"/>
            </a:pPr>
            <a:r>
              <a:rPr lang="en-US" altLang="en-US" sz="2000" b="1"/>
              <a:t>Direct bookings are more consistent, whereas OTA bookings have a wider range of ADR, indicating varied pricing.</a:t>
            </a:r>
            <a:endParaRPr lang="en-US" altLang="en-US" sz="2000" b="1"/>
          </a:p>
          <a:p>
            <a:pPr marL="342900" indent="-342900">
              <a:buFont typeface="Arial" panose="020B0604020202020204" pitchFamily="34" charset="0"/>
              <a:buChar char="•"/>
            </a:pPr>
            <a:endParaRPr lang="en-US" altLang="en-US" sz="2000" b="1"/>
          </a:p>
          <a:p>
            <a:pPr marL="342900" indent="-342900">
              <a:buFont typeface="Arial" panose="020B0604020202020204" pitchFamily="34" charset="0"/>
              <a:buChar char="•"/>
            </a:pPr>
            <a:r>
              <a:rPr lang="en-US" altLang="en-US" sz="2000" b="1"/>
              <a:t>Solution:</a:t>
            </a:r>
            <a:endParaRPr lang="en-US" altLang="en-US" sz="2000" b="1"/>
          </a:p>
          <a:p>
            <a:pPr marL="342900" indent="-342900">
              <a:buFont typeface="Arial" panose="020B0604020202020204" pitchFamily="34" charset="0"/>
              <a:buChar char="•"/>
            </a:pPr>
            <a:r>
              <a:rPr lang="en-US" altLang="en-US" sz="2000" b="1"/>
              <a:t>Optimize pricing strategies by leveraging higher ADR potential from OTAs while offering loyalty discounts for direct bookings.</a:t>
            </a:r>
            <a:endParaRPr lang="en-US" altLang="en-US" sz="2000" b="1"/>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830" y="0"/>
            <a:ext cx="14575790" cy="1445895"/>
          </a:xfrm>
          <a:prstGeom prst="rect">
            <a:avLst/>
          </a:prstGeom>
        </p:spPr>
      </p:pic>
      <p:sp>
        <p:nvSpPr>
          <p:cNvPr id="4" name="Text 0"/>
          <p:cNvSpPr/>
          <p:nvPr/>
        </p:nvSpPr>
        <p:spPr>
          <a:xfrm>
            <a:off x="1106424" y="4855464"/>
            <a:ext cx="12426696" cy="420624"/>
          </a:xfrm>
          <a:prstGeom prst="rect">
            <a:avLst/>
          </a:prstGeom>
          <a:noFill/>
        </p:spPr>
        <p:txBody>
          <a:bodyPr wrap="none" lIns="0" tIns="0" rIns="0" bIns="0" rtlCol="0" anchor="t"/>
          <a:lstStyle/>
          <a:p>
            <a:pPr marL="0" indent="0" algn="l">
              <a:lnSpc>
                <a:spcPts val="3250"/>
              </a:lnSpc>
              <a:buNone/>
            </a:pPr>
            <a:r>
              <a:rPr lang="en-US" sz="2400" b="1" dirty="0">
                <a:solidFill>
                  <a:srgbClr val="E25B00"/>
                </a:solidFill>
                <a:latin typeface="NotoSans-NotoSans-Regular" pitchFamily="34" charset="0"/>
                <a:ea typeface="NotoSans-NotoSans-Regular" pitchFamily="34" charset="-122"/>
                <a:cs typeface="NotoSans-NotoSans-Regular" pitchFamily="34" charset="-120"/>
              </a:rPr>
              <a:t>Pricing Insights</a:t>
            </a:r>
            <a:endParaRPr lang="en-US" sz="2400" b="1" dirty="0"/>
          </a:p>
        </p:txBody>
      </p:sp>
      <p:sp>
        <p:nvSpPr>
          <p:cNvPr id="5" name="Text 1"/>
          <p:cNvSpPr/>
          <p:nvPr/>
        </p:nvSpPr>
        <p:spPr>
          <a:xfrm>
            <a:off x="1106170" y="5413375"/>
            <a:ext cx="12426950" cy="1797685"/>
          </a:xfrm>
          <a:prstGeom prst="rect">
            <a:avLst/>
          </a:prstGeom>
          <a:pattFill prst="pct10">
            <a:fgClr>
              <a:srgbClr val="A9A57C"/>
            </a:fgClr>
            <a:bgClr>
              <a:srgbClr val="FFFFFF"/>
            </a:bgClr>
          </a:pattFill>
        </p:spPr>
        <p:txBody>
          <a:bodyPr wrap="square" lIns="0" tIns="0" rIns="0" bIns="0" rtlCol="0" anchor="t"/>
          <a:lstStyle/>
          <a:p>
            <a:pPr marL="342900" indent="-342900" algn="l">
              <a:lnSpc>
                <a:spcPts val="2780"/>
              </a:lnSpc>
              <a:buFont typeface="Arial" panose="020B0604020202020204" pitchFamily="34" charset="0"/>
              <a:buChar char="•"/>
            </a:pPr>
            <a:r>
              <a:rPr lang="en-US" altLang="en-US" sz="1850" b="1" dirty="0">
                <a:solidFill>
                  <a:srgbClr val="0D0D0D"/>
                </a:solidFill>
                <a:latin typeface="Segoe Print" panose="02000600000000000000" charset="0"/>
                <a:ea typeface="Arial-Regular" pitchFamily="34" charset="-122"/>
                <a:cs typeface="Segoe Print" panose="02000600000000000000" charset="0"/>
              </a:rPr>
              <a:t>The histogram shows that the majority of ADR (Average Daily Rate) per guest values are concentrated near the lower end of the range. </a:t>
            </a:r>
            <a:endParaRPr lang="en-US" altLang="en-US" sz="1850" b="1" dirty="0">
              <a:solidFill>
                <a:srgbClr val="0D0D0D"/>
              </a:solidFill>
              <a:latin typeface="Segoe Print" panose="02000600000000000000" charset="0"/>
              <a:ea typeface="Arial-Regular" pitchFamily="34" charset="-122"/>
              <a:cs typeface="Segoe Print" panose="02000600000000000000" charset="0"/>
            </a:endParaRPr>
          </a:p>
          <a:p>
            <a:pPr marL="800100" lvl="1" indent="-342900" algn="l">
              <a:lnSpc>
                <a:spcPts val="2780"/>
              </a:lnSpc>
              <a:buFont typeface="Arial" panose="020B0604020202020204" pitchFamily="34" charset="0"/>
              <a:buChar char="•"/>
            </a:pPr>
            <a:r>
              <a:rPr lang="en-US" altLang="en-US" sz="1850" b="1" dirty="0">
                <a:solidFill>
                  <a:srgbClr val="0D0D0D"/>
                </a:solidFill>
                <a:latin typeface="Segoe Print" panose="02000600000000000000" charset="0"/>
                <a:ea typeface="Arial-Regular" pitchFamily="34" charset="-122"/>
                <a:cs typeface="Segoe Print" panose="02000600000000000000" charset="0"/>
              </a:rPr>
              <a:t>This indicates that most bookings have a relatively low ADR per guest.</a:t>
            </a:r>
            <a:endParaRPr lang="en-US" altLang="en-US" sz="1850" b="1" dirty="0">
              <a:solidFill>
                <a:srgbClr val="0D0D0D"/>
              </a:solidFill>
              <a:latin typeface="Segoe Print" panose="02000600000000000000" charset="0"/>
              <a:ea typeface="Arial-Regular" pitchFamily="34" charset="-122"/>
              <a:cs typeface="Segoe Print" panose="02000600000000000000" charset="0"/>
            </a:endParaRPr>
          </a:p>
          <a:p>
            <a:pPr lvl="1" indent="0" algn="l">
              <a:lnSpc>
                <a:spcPts val="2780"/>
              </a:lnSpc>
              <a:buFont typeface="Arial" panose="020B0604020202020204" pitchFamily="34" charset="0"/>
              <a:buNone/>
            </a:pPr>
            <a:endParaRPr lang="en-US" altLang="en-US" sz="1850" b="1" dirty="0">
              <a:solidFill>
                <a:srgbClr val="0D0D0D"/>
              </a:solidFill>
              <a:latin typeface="Segoe Print" panose="02000600000000000000" charset="0"/>
              <a:ea typeface="Arial-Regular" pitchFamily="34" charset="-122"/>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solidFill>
                  <a:srgbClr val="0D0D0D"/>
                </a:solidFill>
                <a:latin typeface="Segoe Print" panose="02000600000000000000" charset="0"/>
                <a:ea typeface="Arial-Regular" pitchFamily="34" charset="-122"/>
                <a:cs typeface="Segoe Print" panose="02000600000000000000" charset="0"/>
              </a:rPr>
              <a:t>While higher rates are less common, they do exist in the dataset.</a:t>
            </a:r>
            <a:r>
              <a:rPr lang="en-US" sz="1850" b="1" dirty="0">
                <a:solidFill>
                  <a:srgbClr val="0D0D0D"/>
                </a:solidFill>
                <a:latin typeface="Segoe Print" panose="02000600000000000000" charset="0"/>
                <a:ea typeface="Arial-Regular" pitchFamily="34" charset="-122"/>
                <a:cs typeface="Segoe Print" panose="02000600000000000000" charset="0"/>
              </a:rPr>
              <a:t>.</a:t>
            </a:r>
            <a:endParaRPr lang="en-US" sz="1850" b="1" dirty="0">
              <a:latin typeface="Segoe Print" panose="02000600000000000000" charset="0"/>
              <a:cs typeface="Segoe Print" panose="02000600000000000000" charset="0"/>
            </a:endParaRPr>
          </a:p>
        </p:txBody>
      </p:sp>
      <p:sp>
        <p:nvSpPr>
          <p:cNvPr id="6" name="Text 2"/>
          <p:cNvSpPr/>
          <p:nvPr/>
        </p:nvSpPr>
        <p:spPr>
          <a:xfrm>
            <a:off x="9391015" y="1216660"/>
            <a:ext cx="4542155" cy="1938020"/>
          </a:xfrm>
          <a:prstGeom prst="rect">
            <a:avLst/>
          </a:prstGeom>
          <a:pattFill prst="pct10">
            <a:fgClr>
              <a:srgbClr val="A9A57C"/>
            </a:fgClr>
            <a:bgClr>
              <a:srgbClr val="FFFFFF"/>
            </a:bgClr>
          </a:pattFill>
        </p:spPr>
        <p:txBody>
          <a:bodyPr wrap="none" lIns="0" tIns="0" rIns="0" bIns="0" rtlCol="0" anchor="t"/>
          <a:lstStyle/>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rPr>
              <a:t>ADR per Guest </a:t>
            </a:r>
            <a:endParaRPr lang="en-US" sz="4640" b="1" dirty="0">
              <a:solidFill>
                <a:srgbClr val="E25B00"/>
              </a:solidFill>
              <a:latin typeface="NotoSans-NotoSans-Regular" pitchFamily="34" charset="0"/>
              <a:ea typeface="NotoSans-NotoSans-Regular" pitchFamily="34" charset="-122"/>
              <a:cs typeface="NotoSans-NotoSans-Regular" pitchFamily="34" charset="-120"/>
            </a:endParaRPr>
          </a:p>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rPr>
              <a:t>Distribution</a:t>
            </a:r>
            <a:endParaRPr lang="en-US" sz="4640" b="1" dirty="0"/>
          </a:p>
        </p:txBody>
      </p:sp>
      <p:pic>
        <p:nvPicPr>
          <p:cNvPr id="7" name="Picture 6"/>
          <p:cNvPicPr>
            <a:picLocks noChangeAspect="1"/>
          </p:cNvPicPr>
          <p:nvPr/>
        </p:nvPicPr>
        <p:blipFill>
          <a:blip r:embed="rId3"/>
          <a:stretch>
            <a:fillRect/>
          </a:stretch>
        </p:blipFill>
        <p:spPr>
          <a:xfrm>
            <a:off x="330835" y="465455"/>
            <a:ext cx="7399020" cy="3962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830" y="36830"/>
            <a:ext cx="14575790" cy="1560195"/>
          </a:xfrm>
          <a:prstGeom prst="rect">
            <a:avLst/>
          </a:prstGeom>
        </p:spPr>
      </p:pic>
      <p:sp>
        <p:nvSpPr>
          <p:cNvPr id="4" name="Text 0"/>
          <p:cNvSpPr/>
          <p:nvPr/>
        </p:nvSpPr>
        <p:spPr>
          <a:xfrm>
            <a:off x="859790" y="539750"/>
            <a:ext cx="4085590" cy="1024255"/>
          </a:xfrm>
          <a:prstGeom prst="rect">
            <a:avLst/>
          </a:prstGeom>
          <a:noFill/>
        </p:spPr>
        <p:txBody>
          <a:bodyPr wrap="none" lIns="0" tIns="0" rIns="0" bIns="0" rtlCol="0" anchor="t"/>
          <a:lstStyle/>
          <a:p>
            <a:pPr marL="0" indent="0" algn="l">
              <a:lnSpc>
                <a:spcPts val="6500"/>
              </a:lnSpc>
              <a:buNone/>
            </a:pPr>
            <a:endParaRPr lang="en-US" sz="4640" dirty="0"/>
          </a:p>
        </p:txBody>
      </p:sp>
      <p:sp>
        <p:nvSpPr>
          <p:cNvPr id="5" name="Text 1"/>
          <p:cNvSpPr/>
          <p:nvPr/>
        </p:nvSpPr>
        <p:spPr>
          <a:xfrm>
            <a:off x="1106170" y="1583055"/>
            <a:ext cx="12426950" cy="529590"/>
          </a:xfrm>
          <a:prstGeom prst="rect">
            <a:avLst/>
          </a:prstGeom>
          <a:noFill/>
        </p:spPr>
        <p:txBody>
          <a:bodyPr wrap="none" lIns="0" tIns="0" rIns="0" bIns="0" rtlCol="0" anchor="t"/>
          <a:lstStyle/>
          <a:p>
            <a:pPr marL="0" indent="0" algn="l">
              <a:lnSpc>
                <a:spcPts val="3250"/>
              </a:lnSpc>
              <a:buNone/>
            </a:pPr>
            <a:r>
              <a:rPr lang="en-US" sz="2320" b="1" dirty="0">
                <a:gradFill>
                  <a:gsLst>
                    <a:gs pos="0">
                      <a:srgbClr val="E30000"/>
                    </a:gs>
                    <a:gs pos="100000">
                      <a:srgbClr val="760303"/>
                    </a:gs>
                  </a:gsLst>
                  <a:lin scaled="0"/>
                </a:gradFill>
                <a:latin typeface="NotoSans-NotoSans-Regular" pitchFamily="34" charset="0"/>
                <a:ea typeface="NotoSans-NotoSans-Regular" pitchFamily="34" charset="-122"/>
                <a:cs typeface="NotoSans-NotoSans-Regular" pitchFamily="34" charset="-120"/>
              </a:rPr>
              <a:t>Summary of Findings</a:t>
            </a:r>
            <a:endParaRPr lang="en-US" sz="2320" b="1" dirty="0">
              <a:gradFill>
                <a:gsLst>
                  <a:gs pos="0">
                    <a:srgbClr val="E30000"/>
                  </a:gs>
                  <a:gs pos="100000">
                    <a:srgbClr val="760303"/>
                  </a:gs>
                </a:gsLst>
                <a:lin scaled="0"/>
              </a:gradFill>
              <a:latin typeface="NotoSans-NotoSans-Regular" pitchFamily="34" charset="0"/>
              <a:ea typeface="NotoSans-NotoSans-Regular" pitchFamily="34" charset="-122"/>
              <a:cs typeface="NotoSans-NotoSans-Regular" pitchFamily="34" charset="-120"/>
            </a:endParaRPr>
          </a:p>
        </p:txBody>
      </p:sp>
      <p:sp>
        <p:nvSpPr>
          <p:cNvPr id="6" name="Text 2"/>
          <p:cNvSpPr/>
          <p:nvPr/>
        </p:nvSpPr>
        <p:spPr>
          <a:xfrm>
            <a:off x="1106170" y="2170430"/>
            <a:ext cx="12426950" cy="5758815"/>
          </a:xfrm>
          <a:prstGeom prst="rect">
            <a:avLst/>
          </a:prstGeom>
          <a:gradFill>
            <a:gsLst>
              <a:gs pos="55000">
                <a:schemeClr val="accent2">
                  <a:lumMod val="40000"/>
                  <a:lumOff val="60000"/>
                </a:schemeClr>
              </a:gs>
              <a:gs pos="37000">
                <a:schemeClr val="accent2">
                  <a:lumMod val="20000"/>
                  <a:lumOff val="80000"/>
                </a:scheme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wrap="square" lIns="0" tIns="0" rIns="0" bIns="0" rtlCol="0" anchor="t"/>
          <a:lstStyle/>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Online Travel Agencies (OTAs) have highest cancellation rate at around 35%.</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Followed by Groups(25%), Corporate and Direct Bookings (15-20%), ect</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Room Type A has higher average daily rate (ADR) and several outliers.</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Room Types B to H has lower ADRs with narrower ranges and fewer outliers.</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Similar average number of special requests for both canceled and non-canceled bookings.</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Most bookings have a few requests, with rare high-request bookings.</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Highest bookings in August. July and August being the busiest months</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Majority of bookings have short lead times(50 days).</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Long tail indicating some bookings made well in advance.</a:t>
            </a: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endParaRPr lang="en-US" altLang="en-US" sz="1850" b="1"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altLang="en-US" sz="1850" b="1" dirty="0">
                <a:latin typeface="Segoe Print" panose="02000600000000000000" charset="0"/>
                <a:cs typeface="Segoe Print" panose="02000600000000000000" charset="0"/>
              </a:rPr>
              <a:t>Transient Customers have Highest ADR around 115 followed by Contract Customers having Lower ADR around 95.</a:t>
            </a:r>
            <a:endParaRPr lang="en-US" altLang="en-US" sz="1850" b="1" dirty="0">
              <a:latin typeface="Segoe Print" panose="02000600000000000000" charset="0"/>
              <a:cs typeface="Segoe Print" panose="02000600000000000000" charset="0"/>
            </a:endParaRPr>
          </a:p>
        </p:txBody>
      </p:sp>
      <p:sp>
        <p:nvSpPr>
          <p:cNvPr id="7" name="Rectangles 6"/>
          <p:cNvSpPr/>
          <p:nvPr/>
        </p:nvSpPr>
        <p:spPr>
          <a:xfrm>
            <a:off x="3671570" y="490220"/>
            <a:ext cx="6670040" cy="1077595"/>
          </a:xfrm>
          <a:prstGeom prst="rect">
            <a:avLst/>
          </a:prstGeom>
          <a:blipFill>
            <a:blip r:embed="rId3"/>
          </a:blipFill>
          <a:ln>
            <a:noFill/>
          </a:ln>
        </p:spPr>
        <p:txBody>
          <a:bodyPr wrap="none" rtlCol="0" anchor="t">
            <a:noAutofit/>
          </a:bodyPr>
          <a:p>
            <a:pPr algn="ctr"/>
            <a:r>
              <a:rPr lang="en-US" altLang="zh-CN" sz="7200" b="1">
                <a:ln w="9525">
                  <a:solidFill>
                    <a:schemeClr val="bg1"/>
                  </a:solidFill>
                  <a:prstDash val="solid"/>
                </a:ln>
                <a:solidFill>
                  <a:schemeClr val="tx1"/>
                </a:solidFill>
                <a:effectLst>
                  <a:outerShdw blurRad="12700" dist="38100" dir="2700000" algn="tl" rotWithShape="0">
                    <a:schemeClr val="bg1">
                      <a:lumMod val="50000"/>
                    </a:schemeClr>
                  </a:outerShdw>
                </a:effectLst>
              </a:rPr>
              <a:t>Key Insights</a:t>
            </a:r>
            <a:endParaRPr lang="en-US" altLang="zh-CN" sz="72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14575536" cy="2834640"/>
          </a:xfrm>
          <a:prstGeom prst="rect">
            <a:avLst/>
          </a:prstGeom>
        </p:spPr>
      </p:pic>
      <p:sp>
        <p:nvSpPr>
          <p:cNvPr id="4" name="Text 0"/>
          <p:cNvSpPr/>
          <p:nvPr/>
        </p:nvSpPr>
        <p:spPr>
          <a:xfrm>
            <a:off x="1106170" y="2656840"/>
            <a:ext cx="12426950" cy="464185"/>
          </a:xfrm>
          <a:prstGeom prst="rect">
            <a:avLst/>
          </a:prstGeom>
          <a:noFill/>
        </p:spPr>
        <p:txBody>
          <a:bodyPr wrap="none" lIns="0" tIns="0" rIns="0" bIns="0" rtlCol="0" anchor="t"/>
          <a:lstStyle/>
          <a:p>
            <a:pPr marL="0" indent="0" algn="l">
              <a:lnSpc>
                <a:spcPts val="3250"/>
              </a:lnSpc>
              <a:buNone/>
            </a:pPr>
            <a:r>
              <a:rPr lang="en-US" sz="2400" b="1" dirty="0">
                <a:solidFill>
                  <a:srgbClr val="C00000"/>
                </a:solidFill>
                <a:latin typeface="NotoSans-NotoSans-Regular" pitchFamily="34" charset="0"/>
                <a:ea typeface="NotoSans-NotoSans-Regular" pitchFamily="34" charset="-122"/>
                <a:cs typeface="NotoSans-NotoSans-Regular" pitchFamily="34" charset="-120"/>
              </a:rPr>
              <a:t>Recommendations</a:t>
            </a:r>
            <a:endParaRPr lang="en-US" sz="2400" b="1" dirty="0">
              <a:solidFill>
                <a:srgbClr val="C00000"/>
              </a:solidFill>
              <a:latin typeface="NotoSans-NotoSans-Regular" pitchFamily="34" charset="0"/>
              <a:ea typeface="NotoSans-NotoSans-Regular" pitchFamily="34" charset="-122"/>
              <a:cs typeface="NotoSans-NotoSans-Regular" pitchFamily="34" charset="-120"/>
            </a:endParaRPr>
          </a:p>
        </p:txBody>
      </p:sp>
      <p:sp>
        <p:nvSpPr>
          <p:cNvPr id="5" name="Text 1"/>
          <p:cNvSpPr/>
          <p:nvPr/>
        </p:nvSpPr>
        <p:spPr>
          <a:xfrm>
            <a:off x="3293110" y="1227455"/>
            <a:ext cx="7379970" cy="984250"/>
          </a:xfrm>
          <a:prstGeom prst="rect">
            <a:avLst/>
          </a:prstGeom>
          <a:blipFill>
            <a:blip r:embed="rId3"/>
          </a:blipFill>
        </p:spPr>
        <p:txBody>
          <a:bodyPr wrap="none" lIns="0" tIns="0" rIns="0" bIns="0" rtlCol="0" anchor="t"/>
          <a:lstStyle/>
          <a:p>
            <a:pPr marL="0" indent="0" algn="l">
              <a:lnSpc>
                <a:spcPts val="6500"/>
              </a:lnSpc>
              <a:buNone/>
            </a:pPr>
            <a:r>
              <a:rPr lang="en-US" altLang="zh-CN" sz="464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rPr>
              <a:t>Practicle Business Solutions</a:t>
            </a:r>
            <a:endParaRPr lang="en-US" altLang="zh-CN" sz="464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endParaRPr>
          </a:p>
        </p:txBody>
      </p:sp>
      <p:sp>
        <p:nvSpPr>
          <p:cNvPr id="6" name="Text 2"/>
          <p:cNvSpPr/>
          <p:nvPr/>
        </p:nvSpPr>
        <p:spPr>
          <a:xfrm>
            <a:off x="1106170" y="3566160"/>
            <a:ext cx="12426950" cy="3894455"/>
          </a:xfrm>
          <a:prstGeom prst="rect">
            <a:avLst/>
          </a:prstGeom>
          <a:solidFill>
            <a:schemeClr val="bg2">
              <a:lumMod val="20000"/>
              <a:lumOff val="80000"/>
            </a:schemeClr>
          </a:solidFill>
        </p:spPr>
        <p:txBody>
          <a:bodyPr wrap="square" lIns="0" tIns="0" rIns="0" bIns="0" rtlCol="0" anchor="t"/>
          <a:lstStyle/>
          <a:p>
            <a:pPr marL="342900" indent="-342900" algn="l">
              <a:lnSpc>
                <a:spcPts val="2780"/>
              </a:lnSpc>
              <a:buFont typeface="Arial" panose="020B0604020202020204" pitchFamily="34" charset="0"/>
              <a:buChar char="•"/>
            </a:pPr>
            <a:r>
              <a:rPr lang="en-US" sz="2400" b="1" dirty="0">
                <a:solidFill>
                  <a:srgbClr val="0D0D0D"/>
                </a:solidFill>
                <a:latin typeface="Arial-Regular" pitchFamily="34" charset="0"/>
                <a:ea typeface="Arial-Regular" pitchFamily="34" charset="-122"/>
                <a:cs typeface="Arial-Regular" pitchFamily="34" charset="-120"/>
              </a:rPr>
              <a:t>Marketing Strategies: Targeted campaigns for peak months; special deals during off-peak.</a:t>
            </a:r>
            <a:endParaRPr lang="en-US" sz="2400" b="1" dirty="0"/>
          </a:p>
          <a:p>
            <a:pPr marL="342900" indent="-342900" algn="l">
              <a:lnSpc>
                <a:spcPts val="2780"/>
              </a:lnSpc>
              <a:buFont typeface="Arial" panose="020B0604020202020204" pitchFamily="34" charset="0"/>
              <a:buChar char="•"/>
            </a:pPr>
            <a:r>
              <a:rPr lang="en-US" sz="2400" b="1" dirty="0">
                <a:solidFill>
                  <a:srgbClr val="0D0D0D"/>
                </a:solidFill>
                <a:latin typeface="Arial-Regular" pitchFamily="34" charset="0"/>
                <a:ea typeface="Arial-Regular" pitchFamily="34" charset="-122"/>
                <a:cs typeface="Arial-Regular" pitchFamily="34" charset="-120"/>
              </a:rPr>
              <a:t>Customer Retention: Loyalty programs for customers with no cancellations.</a:t>
            </a:r>
            <a:endParaRPr lang="en-US" sz="2400" b="1" dirty="0"/>
          </a:p>
          <a:p>
            <a:pPr marL="342900" indent="-342900" algn="l">
              <a:lnSpc>
                <a:spcPts val="2780"/>
              </a:lnSpc>
              <a:buFont typeface="Arial" panose="020B0604020202020204" pitchFamily="34" charset="0"/>
              <a:buChar char="•"/>
            </a:pPr>
            <a:r>
              <a:rPr lang="en-US" sz="2400" b="1" dirty="0">
                <a:solidFill>
                  <a:srgbClr val="0D0D0D"/>
                </a:solidFill>
                <a:latin typeface="Arial-Regular" pitchFamily="34" charset="0"/>
                <a:ea typeface="Arial-Regular" pitchFamily="34" charset="-122"/>
                <a:cs typeface="Arial-Regular" pitchFamily="34" charset="-120"/>
              </a:rPr>
              <a:t>Dynamic Pricing: Adjust rates based on demand and lead time.</a:t>
            </a:r>
            <a:endParaRPr lang="en-US" sz="2400" b="1" dirty="0"/>
          </a:p>
          <a:p>
            <a:pPr marL="342900" indent="-342900" algn="l">
              <a:lnSpc>
                <a:spcPts val="2780"/>
              </a:lnSpc>
              <a:buFont typeface="Arial" panose="020B0604020202020204" pitchFamily="34" charset="0"/>
              <a:buChar char="•"/>
            </a:pPr>
            <a:r>
              <a:rPr lang="en-US" sz="2400" b="1" dirty="0">
                <a:solidFill>
                  <a:srgbClr val="0D0D0D"/>
                </a:solidFill>
                <a:latin typeface="Arial-Regular" pitchFamily="34" charset="0"/>
                <a:ea typeface="Arial-Regular" pitchFamily="34" charset="-122"/>
                <a:cs typeface="Arial-Regular" pitchFamily="34" charset="-120"/>
              </a:rPr>
              <a:t>Booking Policies: Flexible booking options and non-refundable deposits to reduce cancellations.</a:t>
            </a:r>
            <a:endParaRPr lang="en-US" sz="2400" b="1" dirty="0"/>
          </a:p>
          <a:p>
            <a:pPr marL="342900" indent="-342900" algn="l">
              <a:lnSpc>
                <a:spcPts val="2780"/>
              </a:lnSpc>
              <a:buFont typeface="Arial" panose="020B0604020202020204" pitchFamily="34" charset="0"/>
              <a:buChar char="•"/>
            </a:pPr>
            <a:r>
              <a:rPr lang="en-US" sz="2400" b="1" dirty="0">
                <a:solidFill>
                  <a:srgbClr val="0D0D0D"/>
                </a:solidFill>
                <a:latin typeface="Arial-Regular" pitchFamily="34" charset="0"/>
                <a:ea typeface="Arial-Regular" pitchFamily="34" charset="-122"/>
                <a:cs typeface="Arial-Regular" pitchFamily="34" charset="-120"/>
              </a:rPr>
              <a:t>Operational Improvements: Optimize staffing for peak seasons; collect guest feedback for improvement.</a:t>
            </a:r>
            <a:endParaRPr lang="en-US" sz="2400" b="1" dirty="0">
              <a:solidFill>
                <a:srgbClr val="0D0D0D"/>
              </a:solidFill>
              <a:latin typeface="Arial-Regular" pitchFamily="34" charset="0"/>
              <a:ea typeface="Arial-Regular" pitchFamily="34" charset="-122"/>
              <a:cs typeface="Arial-Regular" pitchFamily="34" charset="-120"/>
            </a:endParaRPr>
          </a:p>
          <a:p>
            <a:pPr marL="342900" indent="-342900" algn="l">
              <a:lnSpc>
                <a:spcPts val="2780"/>
              </a:lnSpc>
              <a:buFont typeface="Arial" panose="020B0604020202020204" pitchFamily="34" charset="0"/>
              <a:buChar char="•"/>
            </a:pPr>
            <a:r>
              <a:rPr lang="en-US" altLang="en-US" sz="2400" b="1" dirty="0">
                <a:solidFill>
                  <a:srgbClr val="0D0D0D"/>
                </a:solidFill>
                <a:latin typeface="Arial-Regular" pitchFamily="34" charset="0"/>
                <a:ea typeface="Arial-Regular" pitchFamily="34" charset="-122"/>
                <a:cs typeface="Arial-Regular" pitchFamily="34" charset="-120"/>
              </a:rPr>
              <a:t>Encourage non-refundable deposit options to reduce cancellations.</a:t>
            </a:r>
            <a:endParaRPr lang="en-US" altLang="en-US" sz="2400" b="1" dirty="0">
              <a:solidFill>
                <a:srgbClr val="0D0D0D"/>
              </a:solidFill>
              <a:latin typeface="Arial-Regular" pitchFamily="34" charset="0"/>
              <a:ea typeface="Arial-Regular" pitchFamily="34" charset="-122"/>
              <a:cs typeface="Arial-Regular" pitchFamily="34" charset="-120"/>
            </a:endParaRPr>
          </a:p>
          <a:p>
            <a:pPr marL="342900" indent="-342900" algn="l">
              <a:lnSpc>
                <a:spcPts val="2780"/>
              </a:lnSpc>
              <a:buFont typeface="Arial" panose="020B0604020202020204" pitchFamily="34" charset="0"/>
              <a:buChar char="•"/>
            </a:pPr>
            <a:endParaRPr lang="en-US" sz="2400" b="1" dirty="0"/>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14575536" cy="8174736"/>
          </a:xfrm>
          <a:prstGeom prst="rect">
            <a:avLst/>
          </a:prstGeom>
        </p:spPr>
      </p:pic>
      <p:sp>
        <p:nvSpPr>
          <p:cNvPr id="4" name="Text 0"/>
          <p:cNvSpPr/>
          <p:nvPr/>
        </p:nvSpPr>
        <p:spPr>
          <a:xfrm>
            <a:off x="859536" y="3666744"/>
            <a:ext cx="12920472" cy="1143000"/>
          </a:xfrm>
          <a:prstGeom prst="rect">
            <a:avLst/>
          </a:prstGeom>
          <a:noFill/>
        </p:spPr>
        <p:txBody>
          <a:bodyPr wrap="none" lIns="0" tIns="0" rIns="0" bIns="0" rtlCol="0" anchor="t"/>
          <a:lstStyle/>
          <a:p>
            <a:pPr marL="0" indent="0" algn="l">
              <a:lnSpc>
                <a:spcPts val="8970"/>
              </a:lnSpc>
              <a:buNone/>
            </a:pPr>
            <a:r>
              <a:rPr lang="en-US" sz="6410" dirty="0">
                <a:solidFill>
                  <a:srgbClr val="E25B00"/>
                </a:solidFill>
                <a:latin typeface="NotoSans-NotoSans-Regular" pitchFamily="34" charset="0"/>
                <a:ea typeface="NotoSans-NotoSans-Regular" pitchFamily="34" charset="-122"/>
                <a:cs typeface="NotoSans-NotoSans-Regular" pitchFamily="34" charset="-120"/>
              </a:rPr>
              <a:t>6. Conclusion</a:t>
            </a:r>
            <a:endParaRPr lang="en-US" sz="6410" dirty="0"/>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otel booking"/>
          <p:cNvPicPr>
            <a:picLocks noChangeAspect="1"/>
          </p:cNvPicPr>
          <p:nvPr/>
        </p:nvPicPr>
        <p:blipFill>
          <a:blip r:embed="rId1"/>
          <a:stretch>
            <a:fillRect/>
          </a:stretch>
        </p:blipFill>
        <p:spPr>
          <a:xfrm>
            <a:off x="3238500" y="1516380"/>
            <a:ext cx="8153400" cy="4751070"/>
          </a:xfrm>
          <a:prstGeom prst="rect">
            <a:avLst/>
          </a:prstGeom>
        </p:spPr>
      </p:pic>
      <p:pic>
        <p:nvPicPr>
          <p:cNvPr id="2" name="Image 0" descr="preencoded.png"/>
          <p:cNvPicPr>
            <a:picLocks noChangeAspect="1"/>
          </p:cNvPicPr>
          <p:nvPr/>
        </p:nvPicPr>
        <p:blipFill>
          <a:blip r:embed="rId2"/>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3"/>
          <a:stretch>
            <a:fillRect/>
          </a:stretch>
        </p:blipFill>
        <p:spPr>
          <a:xfrm>
            <a:off x="36576" y="36576"/>
            <a:ext cx="14575536" cy="8174736"/>
          </a:xfrm>
          <a:prstGeom prst="rect">
            <a:avLst/>
          </a:prstGeom>
        </p:spPr>
      </p:pic>
      <p:sp>
        <p:nvSpPr>
          <p:cNvPr id="4" name="Text 0"/>
          <p:cNvSpPr/>
          <p:nvPr/>
        </p:nvSpPr>
        <p:spPr>
          <a:xfrm>
            <a:off x="859790" y="445135"/>
            <a:ext cx="7204075" cy="1461770"/>
          </a:xfrm>
          <a:prstGeom prst="rect">
            <a:avLst/>
          </a:prstGeom>
          <a:noFill/>
        </p:spPr>
        <p:txBody>
          <a:bodyPr wrap="none" lIns="0" tIns="0" rIns="0" bIns="0" rtlCol="0" anchor="t"/>
          <a:lstStyle/>
          <a:p>
            <a:pPr marL="0" indent="0" algn="l">
              <a:lnSpc>
                <a:spcPts val="8970"/>
              </a:lnSpc>
              <a:buNone/>
            </a:pPr>
            <a:r>
              <a:rPr lang="en-US" sz="6410" dirty="0">
                <a:solidFill>
                  <a:srgbClr val="E25B00"/>
                </a:solidFill>
                <a:latin typeface="NotoSans-NotoSans-Regular" pitchFamily="34" charset="0"/>
                <a:ea typeface="NotoSans-NotoSans-Regular" pitchFamily="34" charset="-122"/>
                <a:cs typeface="NotoSans-NotoSans-Regular" pitchFamily="34" charset="-120"/>
              </a:rPr>
              <a:t>1. Introduction</a:t>
            </a:r>
            <a:endParaRPr lang="en-US" sz="6410" dirty="0">
              <a:solidFill>
                <a:srgbClr val="E25B00"/>
              </a:solidFill>
              <a:latin typeface="NotoSans-NotoSans-Regular" pitchFamily="34" charset="0"/>
              <a:ea typeface="NotoSans-NotoSans-Regular" pitchFamily="34" charset="-122"/>
              <a:cs typeface="NotoSans-NotoSans-Regular" pitchFamily="34" charset="-120"/>
            </a:endParaRPr>
          </a:p>
          <a:p>
            <a:pPr marL="0" lvl="0" indent="0" algn="l">
              <a:lnSpc>
                <a:spcPts val="8970"/>
              </a:lnSpc>
              <a:buNone/>
            </a:pPr>
            <a:endParaRPr lang="en-US" sz="3200" dirty="0"/>
          </a:p>
        </p:txBody>
      </p:sp>
      <p:sp>
        <p:nvSpPr>
          <p:cNvPr id="5" name="Text Box 4"/>
          <p:cNvSpPr txBox="1"/>
          <p:nvPr/>
        </p:nvSpPr>
        <p:spPr>
          <a:xfrm>
            <a:off x="342900" y="1958975"/>
            <a:ext cx="13637260" cy="5010785"/>
          </a:xfrm>
          <a:prstGeom prst="rect">
            <a:avLst/>
          </a:prstGeom>
          <a:blipFill>
            <a:blip r:embed="rId4"/>
          </a:blipFill>
        </p:spPr>
        <p:txBody>
          <a:bodyPr wrap="square" rtlCol="0">
            <a:noAutofit/>
          </a:bodyPr>
          <a:p>
            <a:r>
              <a:rPr lang="en-US" altLang="en-US"/>
              <a:t>             </a:t>
            </a:r>
            <a:r>
              <a:rPr lang="en-US" altLang="en-US" sz="2400">
                <a:latin typeface="Segoe Print" panose="02000600000000000000" charset="0"/>
                <a:cs typeface="Segoe Print" panose="02000600000000000000" charset="0"/>
              </a:rPr>
              <a:t>The hospitality industry is a dynamic and highly competitive sector that thrives on understanding customer behavior and optimizing operations. My exploratory data analysis (EDA) project on hotel bookings aims to uncover insights that can drive strategic decision-making and enhance customer experiences. By analyzing booking data, I seek to identify key trends, patterns, and anomalies that can inform hotel management practices and marketing strategies.</a:t>
            </a:r>
            <a:endParaRPr lang="en-US" altLang="en-US" sz="2400">
              <a:latin typeface="Segoe Print" panose="02000600000000000000" charset="0"/>
              <a:cs typeface="Segoe Print" panose="02000600000000000000" charset="0"/>
            </a:endParaRPr>
          </a:p>
          <a:p>
            <a:endParaRPr lang="en-US" altLang="en-US" sz="2400">
              <a:latin typeface="Segoe Print" panose="02000600000000000000" charset="0"/>
              <a:cs typeface="Segoe Print" panose="02000600000000000000" charset="0"/>
            </a:endParaRPr>
          </a:p>
          <a:p>
            <a:r>
              <a:rPr lang="en-US" altLang="en-US" sz="2400">
                <a:latin typeface="Segoe Print" panose="02000600000000000000" charset="0"/>
                <a:cs typeface="Segoe Print" panose="02000600000000000000" charset="0"/>
              </a:rPr>
              <a:t>             In this project, I will delve into various aspects of hotel bookings, such as booking lead times, cancellation rates, customer demographics, and seasonal trends. Through detailed visualizations and feature engineering, I aim to transform raw data into actionable insights. My goal is to provide a comprehensive overview of the factors influencing hotel bookings and to highlight opportunities for improving occupancy rates and customer satisfaction.</a:t>
            </a:r>
            <a:endParaRPr lang="en-US" altLang="en-US" sz="2400">
              <a:latin typeface="Segoe Print" panose="02000600000000000000" charset="0"/>
              <a:cs typeface="Segoe Print" panose="020006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4956048" cy="8174736"/>
          </a:xfrm>
          <a:prstGeom prst="rect">
            <a:avLst/>
          </a:prstGeom>
        </p:spPr>
      </p:pic>
      <p:sp>
        <p:nvSpPr>
          <p:cNvPr id="4" name="Text 0"/>
          <p:cNvSpPr/>
          <p:nvPr/>
        </p:nvSpPr>
        <p:spPr>
          <a:xfrm>
            <a:off x="7522845" y="4115435"/>
            <a:ext cx="6010275" cy="486410"/>
          </a:xfrm>
          <a:prstGeom prst="rect">
            <a:avLst/>
          </a:prstGeom>
          <a:noFill/>
        </p:spPr>
        <p:txBody>
          <a:bodyPr wrap="none" lIns="0" tIns="0" rIns="0" bIns="0" rtlCol="0" anchor="t"/>
          <a:lstStyle/>
          <a:p>
            <a:pPr marL="0" indent="0" algn="l">
              <a:lnSpc>
                <a:spcPts val="3250"/>
              </a:lnSpc>
              <a:buNone/>
            </a:pPr>
            <a:r>
              <a:rPr lang="en-US" sz="2320" b="1" dirty="0">
                <a:solidFill>
                  <a:srgbClr val="E25B00"/>
                </a:solidFill>
                <a:latin typeface="NotoSans-NotoSans-Regular" pitchFamily="34" charset="0"/>
                <a:ea typeface="NotoSans-NotoSans-Regular" pitchFamily="34" charset="-122"/>
                <a:cs typeface="NotoSans-NotoSans-Regular" pitchFamily="34" charset="-120"/>
              </a:rPr>
              <a:t>Project Summary</a:t>
            </a:r>
            <a:endParaRPr lang="en-US" sz="2320" b="1" dirty="0">
              <a:solidFill>
                <a:srgbClr val="E25B00"/>
              </a:solidFill>
              <a:latin typeface="NotoSans-NotoSans-Regular" pitchFamily="34" charset="0"/>
              <a:ea typeface="NotoSans-NotoSans-Regular" pitchFamily="34" charset="-122"/>
              <a:cs typeface="NotoSans-NotoSans-Regular" pitchFamily="34" charset="-120"/>
            </a:endParaRPr>
          </a:p>
        </p:txBody>
      </p:sp>
      <p:sp>
        <p:nvSpPr>
          <p:cNvPr id="5" name="Text 1"/>
          <p:cNvSpPr/>
          <p:nvPr/>
        </p:nvSpPr>
        <p:spPr>
          <a:xfrm>
            <a:off x="7521575" y="2849880"/>
            <a:ext cx="6267450" cy="771525"/>
          </a:xfrm>
          <a:prstGeom prst="rect">
            <a:avLst/>
          </a:prstGeom>
          <a:noFill/>
        </p:spPr>
        <p:txBody>
          <a:bodyPr wrap="none" lIns="0" tIns="0" rIns="0" bIns="0" rtlCol="0" anchor="t"/>
          <a:lstStyle/>
          <a:p>
            <a:pPr marL="0" indent="0" algn="l">
              <a:lnSpc>
                <a:spcPts val="6500"/>
              </a:lnSpc>
              <a:buNone/>
            </a:pPr>
            <a:r>
              <a:rPr lang="en-US" sz="4640" b="1" dirty="0">
                <a:solidFill>
                  <a:srgbClr val="E25B00"/>
                </a:solidFill>
                <a:latin typeface="NotoSans-NotoSans-Regular" pitchFamily="34" charset="0"/>
                <a:ea typeface="NotoSans-NotoSans-Regular" pitchFamily="34" charset="-122"/>
                <a:cs typeface="NotoSans-NotoSans-Regular" pitchFamily="34" charset="-120"/>
              </a:rPr>
              <a:t>Conclusion</a:t>
            </a:r>
            <a:endParaRPr lang="en-US" sz="4640" b="1" dirty="0">
              <a:solidFill>
                <a:srgbClr val="E25B00"/>
              </a:solidFill>
              <a:latin typeface="NotoSans-NotoSans-Regular" pitchFamily="34" charset="0"/>
              <a:ea typeface="NotoSans-NotoSans-Regular" pitchFamily="34" charset="-122"/>
              <a:cs typeface="NotoSans-NotoSans-Regular" pitchFamily="34" charset="-120"/>
            </a:endParaRPr>
          </a:p>
        </p:txBody>
      </p:sp>
      <p:sp>
        <p:nvSpPr>
          <p:cNvPr id="6" name="Text 2"/>
          <p:cNvSpPr/>
          <p:nvPr/>
        </p:nvSpPr>
        <p:spPr>
          <a:xfrm>
            <a:off x="7521575" y="5095240"/>
            <a:ext cx="6011545" cy="2143760"/>
          </a:xfrm>
          <a:prstGeom prst="rect">
            <a:avLst/>
          </a:prstGeom>
          <a:noFill/>
        </p:spPr>
        <p:txBody>
          <a:bodyPr wrap="square" lIns="0" tIns="0" rIns="0" bIns="0" rtlCol="0" anchor="t"/>
          <a:lstStyle/>
          <a:p>
            <a:pPr marL="0" indent="0" algn="l">
              <a:lnSpc>
                <a:spcPts val="2780"/>
              </a:lnSpc>
              <a:buNone/>
            </a:pPr>
            <a:r>
              <a:rPr lang="en-US" sz="1850" b="1" dirty="0">
                <a:solidFill>
                  <a:srgbClr val="0D0D0D"/>
                </a:solidFill>
                <a:latin typeface="Arial-Regular" pitchFamily="34" charset="0"/>
                <a:ea typeface="Arial-Regular" pitchFamily="34" charset="-122"/>
                <a:cs typeface="Arial-Regular" pitchFamily="34" charset="-120"/>
              </a:rPr>
              <a:t>• EDA project on hotel bookings provided valuable insights for strategic decision-making.</a:t>
            </a:r>
            <a:endParaRPr lang="en-US" sz="1850" b="1" dirty="0"/>
          </a:p>
          <a:p>
            <a:pPr marL="0" indent="0" algn="l">
              <a:lnSpc>
                <a:spcPts val="2780"/>
              </a:lnSpc>
              <a:buNone/>
            </a:pPr>
            <a:r>
              <a:rPr lang="en-US" sz="1850" b="1" dirty="0">
                <a:solidFill>
                  <a:srgbClr val="0D0D0D"/>
                </a:solidFill>
                <a:latin typeface="Arial-Regular" pitchFamily="34" charset="0"/>
                <a:ea typeface="Arial-Regular" pitchFamily="34" charset="-122"/>
                <a:cs typeface="Arial-Regular" pitchFamily="34" charset="-120"/>
              </a:rPr>
              <a:t>• Recommendations aim to improve occupancy rates, reduce cancellations, and enhance customer satisfaction.</a:t>
            </a:r>
            <a:endParaRPr lang="en-US" sz="1850" b="1" dirty="0"/>
          </a:p>
          <a:p>
            <a:pPr marL="0" indent="0" algn="l">
              <a:lnSpc>
                <a:spcPts val="2780"/>
              </a:lnSpc>
              <a:buNone/>
            </a:pPr>
            <a:endParaRPr lang="en-US" sz="1850" b="1" dirty="0"/>
          </a:p>
        </p:txBody>
      </p:sp>
      <p:pic>
        <p:nvPicPr>
          <p:cNvPr id="8" name="Picture 7" descr="htl"/>
          <p:cNvPicPr>
            <a:picLocks noChangeAspect="1"/>
          </p:cNvPicPr>
          <p:nvPr/>
        </p:nvPicPr>
        <p:blipFill>
          <a:blip r:embed="rId3"/>
          <a:stretch>
            <a:fillRect/>
          </a:stretch>
        </p:blipFill>
        <p:spPr>
          <a:xfrm>
            <a:off x="113030" y="177165"/>
            <a:ext cx="6941185" cy="4649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14575536" cy="8174736"/>
          </a:xfrm>
          <a:prstGeom prst="rect">
            <a:avLst/>
          </a:prstGeom>
        </p:spPr>
      </p:pic>
      <p:sp>
        <p:nvSpPr>
          <p:cNvPr id="4" name="Text 0"/>
          <p:cNvSpPr/>
          <p:nvPr/>
        </p:nvSpPr>
        <p:spPr>
          <a:xfrm>
            <a:off x="859790" y="1247775"/>
            <a:ext cx="12920345" cy="1639570"/>
          </a:xfrm>
          <a:prstGeom prst="rect">
            <a:avLst/>
          </a:prstGeom>
          <a:noFill/>
        </p:spPr>
        <p:txBody>
          <a:bodyPr wrap="none" lIns="0" tIns="0" rIns="0" bIns="0" rtlCol="0" anchor="t"/>
          <a:lstStyle/>
          <a:p>
            <a:pPr marL="0" indent="0" algn="ctr">
              <a:lnSpc>
                <a:spcPts val="8970"/>
              </a:lnSpc>
              <a:buNone/>
            </a:pPr>
            <a:endParaRPr lang="en-US" sz="6410" dirty="0"/>
          </a:p>
        </p:txBody>
      </p:sp>
      <p:sp>
        <p:nvSpPr>
          <p:cNvPr id="6" name="Text Box 5"/>
          <p:cNvSpPr txBox="1"/>
          <p:nvPr/>
        </p:nvSpPr>
        <p:spPr>
          <a:xfrm>
            <a:off x="4557395" y="1177290"/>
            <a:ext cx="6061075" cy="368300"/>
          </a:xfrm>
          <a:prstGeom prst="rect">
            <a:avLst/>
          </a:prstGeom>
          <a:noFill/>
        </p:spPr>
        <p:txBody>
          <a:bodyPr wrap="square" rtlCol="0">
            <a:spAutoFit/>
          </a:bodyPr>
          <a:p>
            <a:endParaRPr lang="en-US"/>
          </a:p>
        </p:txBody>
      </p:sp>
      <p:sp>
        <p:nvSpPr>
          <p:cNvPr id="7" name="Rectangles 6"/>
          <p:cNvSpPr/>
          <p:nvPr/>
        </p:nvSpPr>
        <p:spPr>
          <a:xfrm>
            <a:off x="4800600" y="3545205"/>
            <a:ext cx="5029835" cy="1169035"/>
          </a:xfrm>
          <a:prstGeom prst="rect">
            <a:avLst/>
          </a:prstGeom>
          <a:noFill/>
          <a:ln>
            <a:noFill/>
          </a:ln>
        </p:spPr>
        <p:txBody>
          <a:bodyPr wrap="none" rtlCol="0" anchor="t">
            <a:noAutofit/>
          </a:bodyPr>
          <a:p>
            <a:pPr algn="ctr"/>
            <a:endParaRPr lang="en-US" altLang="zh-CN" sz="72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9" name="Picture 8" descr="Thank You slide for hotel booking project with no other text"/>
          <p:cNvPicPr>
            <a:picLocks noChangeAspect="1"/>
          </p:cNvPicPr>
          <p:nvPr/>
        </p:nvPicPr>
        <p:blipFill>
          <a:blip r:embed="rId3"/>
          <a:stretch>
            <a:fillRect/>
          </a:stretch>
        </p:blipFill>
        <p:spPr>
          <a:xfrm>
            <a:off x="36830" y="0"/>
            <a:ext cx="14571345"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14575536" cy="2834640"/>
          </a:xfrm>
          <a:prstGeom prst="rect">
            <a:avLst/>
          </a:prstGeom>
        </p:spPr>
      </p:pic>
      <p:sp>
        <p:nvSpPr>
          <p:cNvPr id="4" name="Text 0"/>
          <p:cNvSpPr/>
          <p:nvPr/>
        </p:nvSpPr>
        <p:spPr>
          <a:xfrm>
            <a:off x="859536" y="3520440"/>
            <a:ext cx="12920472" cy="832104"/>
          </a:xfrm>
          <a:prstGeom prst="rect">
            <a:avLst/>
          </a:prstGeom>
          <a:noFill/>
        </p:spPr>
        <p:txBody>
          <a:bodyPr wrap="none" lIns="0" tIns="0" rIns="0" bIns="0" rtlCol="0" anchor="t"/>
          <a:lstStyle/>
          <a:p>
            <a:pPr marL="0" indent="0" algn="l">
              <a:lnSpc>
                <a:spcPts val="6500"/>
              </a:lnSpc>
              <a:buNone/>
            </a:pPr>
            <a:endParaRPr lang="en-US" sz="4640" dirty="0"/>
          </a:p>
        </p:txBody>
      </p:sp>
      <p:sp>
        <p:nvSpPr>
          <p:cNvPr id="5" name="Text 1"/>
          <p:cNvSpPr/>
          <p:nvPr/>
        </p:nvSpPr>
        <p:spPr>
          <a:xfrm>
            <a:off x="1106170" y="3330575"/>
            <a:ext cx="12426950" cy="1638300"/>
          </a:xfrm>
          <a:prstGeom prst="rect">
            <a:avLst/>
          </a:prstGeom>
          <a:noFill/>
        </p:spPr>
        <p:txBody>
          <a:bodyPr wrap="square" lIns="0" tIns="0" rIns="0" bIns="0" rtlCol="0" anchor="t"/>
          <a:lstStyle/>
          <a:p>
            <a:pPr marL="0" indent="0" algn="l">
              <a:lnSpc>
                <a:spcPts val="2780"/>
              </a:lnSpc>
              <a:buNone/>
            </a:pPr>
            <a:r>
              <a:rPr lang="en-US" sz="2400" b="1" dirty="0">
                <a:solidFill>
                  <a:srgbClr val="0D0D0D"/>
                </a:solidFill>
                <a:latin typeface="Arial-Regular" pitchFamily="34" charset="0"/>
                <a:ea typeface="Arial-Regular" pitchFamily="34" charset="-122"/>
                <a:cs typeface="Arial-Regular" pitchFamily="34" charset="-120"/>
              </a:rPr>
              <a:t>• Presentation of insights from exploratory data analysis (EDA) on hotel bookings.</a:t>
            </a:r>
            <a:endParaRPr lang="en-US" sz="2400" b="1" dirty="0"/>
          </a:p>
          <a:p>
            <a:pPr marL="0" indent="0" algn="l">
              <a:lnSpc>
                <a:spcPts val="2780"/>
              </a:lnSpc>
              <a:buNone/>
            </a:pPr>
            <a:r>
              <a:rPr lang="en-US" sz="2400" b="1" dirty="0">
                <a:solidFill>
                  <a:srgbClr val="0D0D0D"/>
                </a:solidFill>
                <a:latin typeface="Arial-Regular" pitchFamily="34" charset="0"/>
                <a:ea typeface="Arial-Regular" pitchFamily="34" charset="-122"/>
                <a:cs typeface="Arial-Regular" pitchFamily="34" charset="-120"/>
              </a:rPr>
              <a:t>• Goal: Uncover valuable insights for strategic decision-making and enhancing customer experiences in the hospitality industry.</a:t>
            </a:r>
            <a:endParaRPr lang="en-US" sz="2400" b="1" dirty="0"/>
          </a:p>
        </p:txBody>
      </p:sp>
      <p:sp>
        <p:nvSpPr>
          <p:cNvPr id="6" name="Text 2"/>
          <p:cNvSpPr/>
          <p:nvPr/>
        </p:nvSpPr>
        <p:spPr>
          <a:xfrm>
            <a:off x="1106170" y="2563495"/>
            <a:ext cx="12426950" cy="688340"/>
          </a:xfrm>
          <a:prstGeom prst="rect">
            <a:avLst/>
          </a:prstGeom>
          <a:noFill/>
        </p:spPr>
        <p:txBody>
          <a:bodyPr wrap="none" lIns="0" tIns="0" rIns="0" bIns="0" rtlCol="0" anchor="t"/>
          <a:lstStyle/>
          <a:p>
            <a:pPr marL="0" indent="0" algn="l">
              <a:lnSpc>
                <a:spcPts val="3250"/>
              </a:lnSpc>
              <a:buNone/>
            </a:pPr>
            <a:r>
              <a:rPr lang="en-US" sz="4000" dirty="0">
                <a:solidFill>
                  <a:srgbClr val="E25B00"/>
                </a:solidFill>
                <a:latin typeface="NotoSans-NotoSans-Regular" pitchFamily="34" charset="0"/>
                <a:ea typeface="NotoSans-NotoSans-Regular" pitchFamily="34" charset="-122"/>
                <a:cs typeface="NotoSans-NotoSans-Regular" pitchFamily="34" charset="-120"/>
              </a:rPr>
              <a:t>Project Overview</a:t>
            </a:r>
            <a:endParaRPr lang="en-US" sz="4000" dirty="0"/>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14575536" cy="8174736"/>
          </a:xfrm>
          <a:prstGeom prst="rect">
            <a:avLst/>
          </a:prstGeom>
        </p:spPr>
      </p:pic>
      <p:sp>
        <p:nvSpPr>
          <p:cNvPr id="4" name="Text 0"/>
          <p:cNvSpPr/>
          <p:nvPr/>
        </p:nvSpPr>
        <p:spPr>
          <a:xfrm>
            <a:off x="529590" y="3666490"/>
            <a:ext cx="13543280" cy="1486535"/>
          </a:xfrm>
          <a:prstGeom prst="rect">
            <a:avLst/>
          </a:prstGeom>
          <a:blipFill>
            <a:blip r:embed="rId3"/>
          </a:blipFill>
        </p:spPr>
        <p:txBody>
          <a:bodyPr wrap="none" lIns="0" tIns="0" rIns="0" bIns="0" rtlCol="0" anchor="t"/>
          <a:lstStyle/>
          <a:p>
            <a:pPr marL="0" indent="0" algn="l">
              <a:lnSpc>
                <a:spcPts val="8970"/>
              </a:lnSpc>
              <a:buNone/>
            </a:pPr>
            <a:r>
              <a:rPr lang="en-US" sz="6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NotoSans-NotoSans-Regular" pitchFamily="34" charset="0"/>
                <a:ea typeface="NotoSans-NotoSans-Regular" pitchFamily="34" charset="-122"/>
                <a:cs typeface="NotoSans-NotoSans-Regular" pitchFamily="34" charset="-120"/>
              </a:rPr>
              <a:t>2. Data Loading and Inspection</a:t>
            </a:r>
            <a:endParaRPr lang="en-US" sz="6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NotoSans-NotoSans-Regular" pitchFamily="34" charset="0"/>
              <a:ea typeface="NotoSans-NotoSans-Regular" pitchFamily="34" charset="-122"/>
              <a:cs typeface="NotoSans-NotoSans-Regular" pitchFamily="34" charset="-120"/>
            </a:endParaRPr>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5000"/>
          </a:blip>
          <a:stretch>
            <a:fillRect l="-1000" t="3000" r="1000" b="1000"/>
          </a:stretch>
        </a:blipFill>
        <a:effectLst/>
      </p:bgPr>
    </p:bg>
    <p:spTree>
      <p:nvGrpSpPr>
        <p:cNvPr id="1" name=""/>
        <p:cNvGrpSpPr/>
        <p:nvPr/>
      </p:nvGrpSpPr>
      <p:grpSpPr/>
      <p:pic>
        <p:nvPicPr>
          <p:cNvPr id="17" name="Image 1" descr="preencoded.png"/>
          <p:cNvPicPr>
            <a:picLocks noChangeAspect="1"/>
          </p:cNvPicPr>
          <p:nvPr/>
        </p:nvPicPr>
        <p:blipFill>
          <a:blip r:embed="rId2"/>
          <a:stretch>
            <a:fillRect/>
          </a:stretch>
        </p:blipFill>
        <p:spPr>
          <a:xfrm flipH="1">
            <a:off x="8434705" y="36830"/>
            <a:ext cx="6195695" cy="8174990"/>
          </a:xfrm>
          <a:prstGeom prst="rect">
            <a:avLst/>
          </a:prstGeom>
          <a:effectLst>
            <a:outerShdw blurRad="1270000" dist="2540000" dir="5400000" algn="ctr" rotWithShape="0">
              <a:srgbClr val="00B0F0">
                <a:alpha val="0"/>
              </a:srgbClr>
            </a:outerShdw>
            <a:reflection blurRad="1270000" stA="12000" endPos="65000" dist="12700" dir="5400000" sy="-100000" algn="bl" rotWithShape="0"/>
          </a:effectLst>
        </p:spPr>
      </p:pic>
      <p:sp>
        <p:nvSpPr>
          <p:cNvPr id="13" name="Text Box 12"/>
          <p:cNvSpPr txBox="1"/>
          <p:nvPr/>
        </p:nvSpPr>
        <p:spPr>
          <a:xfrm>
            <a:off x="9203690" y="2068830"/>
            <a:ext cx="4213860" cy="1287780"/>
          </a:xfrm>
          <a:prstGeom prst="rect">
            <a:avLst/>
          </a:prstGeom>
          <a:noFill/>
        </p:spPr>
        <p:txBody>
          <a:bodyPr wrap="square" rtlCol="0" anchor="t">
            <a:noAutofit/>
          </a:bodyPr>
          <a:p>
            <a:r>
              <a:rPr lang="en-US" sz="4640" dirty="0">
                <a:solidFill>
                  <a:srgbClr val="E25B00"/>
                </a:solidFill>
                <a:latin typeface="NotoSans-NotoSans-Regular" pitchFamily="34" charset="0"/>
                <a:ea typeface="NotoSans-NotoSans-Regular" pitchFamily="34" charset="-122"/>
                <a:cs typeface="NotoSans-NotoSans-Regular" pitchFamily="34" charset="-120"/>
                <a:sym typeface="+mn-ea"/>
              </a:rPr>
              <a:t>Data Loading</a:t>
            </a:r>
            <a:endParaRPr lang="en-US" sz="4640" dirty="0">
              <a:solidFill>
                <a:srgbClr val="E25B00"/>
              </a:solidFill>
              <a:latin typeface="NotoSans-NotoSans-Regular" pitchFamily="34" charset="0"/>
              <a:ea typeface="NotoSans-NotoSans-Regular" pitchFamily="34" charset="-122"/>
              <a:cs typeface="NotoSans-NotoSans-Regular" pitchFamily="34" charset="-120"/>
              <a:sym typeface="+mn-ea"/>
            </a:endParaRPr>
          </a:p>
        </p:txBody>
      </p:sp>
      <p:sp>
        <p:nvSpPr>
          <p:cNvPr id="14" name="Text Box 13"/>
          <p:cNvSpPr txBox="1"/>
          <p:nvPr/>
        </p:nvSpPr>
        <p:spPr>
          <a:xfrm>
            <a:off x="9203055" y="3308350"/>
            <a:ext cx="4211320" cy="786765"/>
          </a:xfrm>
          <a:prstGeom prst="rect">
            <a:avLst/>
          </a:prstGeom>
          <a:noFill/>
        </p:spPr>
        <p:txBody>
          <a:bodyPr wrap="square" rtlCol="0" anchor="t">
            <a:noAutofit/>
          </a:bodyPr>
          <a:p>
            <a:pPr marL="0" indent="0" algn="l">
              <a:lnSpc>
                <a:spcPts val="3250"/>
              </a:lnSpc>
              <a:buNone/>
            </a:pPr>
            <a:r>
              <a:rPr lang="en-US" sz="2400" b="1" dirty="0">
                <a:solidFill>
                  <a:srgbClr val="FF0000"/>
                </a:solidFill>
                <a:latin typeface="NotoSans-NotoSans-Regular" pitchFamily="34" charset="0"/>
                <a:ea typeface="NotoSans-NotoSans-Regular" pitchFamily="34" charset="-122"/>
                <a:cs typeface="NotoSans-NotoSans-Regular" pitchFamily="34" charset="-120"/>
                <a:sym typeface="+mn-ea"/>
              </a:rPr>
              <a:t>Dataset Overview</a:t>
            </a:r>
            <a:endParaRPr lang="en-US" sz="2400" b="1" dirty="0">
              <a:solidFill>
                <a:srgbClr val="FF0000"/>
              </a:solidFill>
              <a:latin typeface="NotoSans-NotoSans-Regular" pitchFamily="34" charset="0"/>
              <a:ea typeface="NotoSans-NotoSans-Regular" pitchFamily="34" charset="-122"/>
              <a:cs typeface="NotoSans-NotoSans-Regular" pitchFamily="34" charset="-120"/>
              <a:sym typeface="+mn-ea"/>
            </a:endParaRPr>
          </a:p>
        </p:txBody>
      </p:sp>
      <p:sp>
        <p:nvSpPr>
          <p:cNvPr id="15" name="Text Box 14"/>
          <p:cNvSpPr txBox="1"/>
          <p:nvPr/>
        </p:nvSpPr>
        <p:spPr>
          <a:xfrm>
            <a:off x="9208770" y="4114800"/>
            <a:ext cx="4640580" cy="1753235"/>
          </a:xfrm>
          <a:prstGeom prst="rect">
            <a:avLst/>
          </a:prstGeom>
          <a:noFill/>
        </p:spPr>
        <p:txBody>
          <a:bodyPr wrap="square" rtlCol="0" anchor="t">
            <a:noAutofit/>
          </a:bodyPr>
          <a:p>
            <a:pPr marL="0" indent="0" algn="l">
              <a:lnSpc>
                <a:spcPts val="2780"/>
              </a:lnSpc>
              <a:buNone/>
            </a:pPr>
            <a:r>
              <a:rPr lang="en-US" sz="2400" b="1" dirty="0">
                <a:solidFill>
                  <a:schemeClr val="tx1"/>
                </a:solidFill>
                <a:latin typeface="Arial-Regular" pitchFamily="34" charset="0"/>
                <a:ea typeface="Arial-Regular" pitchFamily="34" charset="-122"/>
                <a:cs typeface="Arial-Regular" pitchFamily="34" charset="-120"/>
                <a:sym typeface="+mn-ea"/>
              </a:rPr>
              <a:t>• Loaded dataset into a Pandas DataFrame.</a:t>
            </a:r>
            <a:endParaRPr lang="en-US" sz="2400" b="1" dirty="0">
              <a:solidFill>
                <a:schemeClr val="tx1"/>
              </a:solidFill>
            </a:endParaRPr>
          </a:p>
          <a:p>
            <a:pPr marL="0" indent="0" algn="l">
              <a:lnSpc>
                <a:spcPts val="2780"/>
              </a:lnSpc>
              <a:buNone/>
            </a:pPr>
            <a:r>
              <a:rPr lang="en-US" sz="2400" b="1" dirty="0">
                <a:solidFill>
                  <a:schemeClr val="tx1"/>
                </a:solidFill>
                <a:latin typeface="Arial-Regular" pitchFamily="34" charset="0"/>
                <a:ea typeface="Arial-Regular" pitchFamily="34" charset="-122"/>
                <a:cs typeface="Arial-Regular" pitchFamily="34" charset="-120"/>
                <a:sym typeface="+mn-ea"/>
              </a:rPr>
              <a:t>• Contains information about hotel bookings.</a:t>
            </a:r>
            <a:endParaRPr lang="en-US" sz="2400" b="1" dirty="0">
              <a:solidFill>
                <a:schemeClr val="tx1"/>
              </a:solidFill>
              <a:latin typeface="Arial-Regular" pitchFamily="34" charset="0"/>
              <a:ea typeface="Arial-Regular" pitchFamily="34" charset="-122"/>
              <a:cs typeface="Arial-Regular" pitchFamily="34" charset="-12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10616184"/>
          </a:xfrm>
          <a:prstGeom prst="rect">
            <a:avLst/>
          </a:prstGeom>
        </p:spPr>
      </p:pic>
      <p:pic>
        <p:nvPicPr>
          <p:cNvPr id="3" name="Image 1" descr="preencoded.png"/>
          <p:cNvPicPr>
            <a:picLocks noChangeAspect="1"/>
          </p:cNvPicPr>
          <p:nvPr/>
        </p:nvPicPr>
        <p:blipFill>
          <a:blip r:embed="rId2"/>
          <a:stretch>
            <a:fillRect/>
          </a:stretch>
        </p:blipFill>
        <p:spPr>
          <a:xfrm>
            <a:off x="36576" y="36576"/>
            <a:ext cx="4956048" cy="10561320"/>
          </a:xfrm>
          <a:prstGeom prst="rect">
            <a:avLst/>
          </a:prstGeom>
        </p:spPr>
      </p:pic>
      <p:pic>
        <p:nvPicPr>
          <p:cNvPr id="4" name="Image 2" descr="preencoded.png"/>
          <p:cNvPicPr>
            <a:picLocks noChangeAspect="1"/>
          </p:cNvPicPr>
          <p:nvPr/>
        </p:nvPicPr>
        <p:blipFill>
          <a:blip r:embed="rId3"/>
          <a:stretch>
            <a:fillRect/>
          </a:stretch>
        </p:blipFill>
        <p:spPr>
          <a:xfrm>
            <a:off x="8558530" y="1148080"/>
            <a:ext cx="2468880" cy="8782685"/>
          </a:xfrm>
          <a:prstGeom prst="rect">
            <a:avLst/>
          </a:prstGeom>
        </p:spPr>
      </p:pic>
      <p:pic>
        <p:nvPicPr>
          <p:cNvPr id="5" name="Image 3" descr="preencoded.png"/>
          <p:cNvPicPr>
            <a:picLocks noChangeAspect="1"/>
          </p:cNvPicPr>
          <p:nvPr/>
        </p:nvPicPr>
        <p:blipFill>
          <a:blip r:embed="rId3"/>
          <a:stretch>
            <a:fillRect/>
          </a:stretch>
        </p:blipFill>
        <p:spPr>
          <a:xfrm>
            <a:off x="5824855" y="1097280"/>
            <a:ext cx="2468880" cy="8833485"/>
          </a:xfrm>
          <a:prstGeom prst="rect">
            <a:avLst/>
          </a:prstGeom>
        </p:spPr>
      </p:pic>
      <p:pic>
        <p:nvPicPr>
          <p:cNvPr id="6" name="Image 4" descr="preencoded.png"/>
          <p:cNvPicPr>
            <a:picLocks noChangeAspect="1"/>
          </p:cNvPicPr>
          <p:nvPr/>
        </p:nvPicPr>
        <p:blipFill>
          <a:blip r:embed="rId3"/>
          <a:stretch>
            <a:fillRect/>
          </a:stretch>
        </p:blipFill>
        <p:spPr>
          <a:xfrm>
            <a:off x="11292840" y="1173480"/>
            <a:ext cx="2468880" cy="8757285"/>
          </a:xfrm>
          <a:prstGeom prst="rect">
            <a:avLst/>
          </a:prstGeom>
        </p:spPr>
      </p:pic>
      <p:sp>
        <p:nvSpPr>
          <p:cNvPr id="7" name="Text 0"/>
          <p:cNvSpPr/>
          <p:nvPr/>
        </p:nvSpPr>
        <p:spPr>
          <a:xfrm>
            <a:off x="8815070" y="1217295"/>
            <a:ext cx="1974850" cy="1059815"/>
          </a:xfrm>
          <a:prstGeom prst="rect">
            <a:avLst/>
          </a:prstGeom>
          <a:noFill/>
        </p:spPr>
        <p:txBody>
          <a:bodyPr wrap="square" lIns="0" tIns="0" rIns="0" bIns="0" rtlCol="0" anchor="t"/>
          <a:lstStyle/>
          <a:p>
            <a:pPr marL="0" indent="0" algn="l">
              <a:lnSpc>
                <a:spcPts val="3250"/>
              </a:lnSpc>
              <a:buNone/>
            </a:pPr>
            <a:r>
              <a:rPr lang="en-US" sz="2320" b="1" dirty="0">
                <a:solidFill>
                  <a:srgbClr val="0D0D0D"/>
                </a:solidFill>
                <a:latin typeface="NotoSans-NotoSans-Regular" pitchFamily="34" charset="0"/>
                <a:ea typeface="NotoSans-NotoSans-Regular" pitchFamily="34" charset="-122"/>
                <a:cs typeface="NotoSans-NotoSans-Regular" pitchFamily="34" charset="-120"/>
              </a:rPr>
              <a:t>Identifying Duplicates</a:t>
            </a:r>
            <a:endParaRPr lang="en-US" sz="2320" b="1" dirty="0"/>
          </a:p>
        </p:txBody>
      </p:sp>
      <p:sp>
        <p:nvSpPr>
          <p:cNvPr id="8" name="Text 1"/>
          <p:cNvSpPr/>
          <p:nvPr/>
        </p:nvSpPr>
        <p:spPr>
          <a:xfrm>
            <a:off x="8815070" y="2461895"/>
            <a:ext cx="1974850" cy="3261995"/>
          </a:xfrm>
          <a:prstGeom prst="rect">
            <a:avLst/>
          </a:prstGeom>
          <a:noFill/>
        </p:spPr>
        <p:txBody>
          <a:bodyPr wrap="square" lIns="0" tIns="0" rIns="0" bIns="0" rtlCol="0" anchor="t"/>
          <a:lstStyle/>
          <a:p>
            <a:pPr marL="0" indent="0" algn="l">
              <a:lnSpc>
                <a:spcPts val="2780"/>
              </a:lnSpc>
              <a:buNone/>
            </a:pPr>
            <a:r>
              <a:rPr lang="en-US" sz="1850" dirty="0">
                <a:solidFill>
                  <a:srgbClr val="0D0D0D"/>
                </a:solidFill>
                <a:latin typeface="Arial-Regular" pitchFamily="34" charset="0"/>
                <a:ea typeface="Arial-Regular" pitchFamily="34" charset="-122"/>
                <a:cs typeface="Arial-Regular" pitchFamily="34" charset="-120"/>
              </a:rPr>
              <a:t>• Discovered 31,994 duplicate rows.</a:t>
            </a:r>
            <a:endParaRPr lang="en-US" sz="1850" dirty="0"/>
          </a:p>
          <a:p>
            <a:pPr marL="0" indent="0" algn="l">
              <a:lnSpc>
                <a:spcPts val="2780"/>
              </a:lnSpc>
              <a:buNone/>
            </a:pPr>
            <a:r>
              <a:rPr lang="en-US" sz="1850" dirty="0">
                <a:solidFill>
                  <a:srgbClr val="0D0D0D"/>
                </a:solidFill>
                <a:latin typeface="Arial-Regular" pitchFamily="34" charset="0"/>
                <a:ea typeface="Arial-Regular" pitchFamily="34" charset="-122"/>
                <a:cs typeface="Arial-Regular" pitchFamily="34" charset="-120"/>
              </a:rPr>
              <a:t>• Removed duplicates to ensure accuracy of insights.</a:t>
            </a:r>
            <a:endParaRPr lang="en-US" sz="1850" dirty="0"/>
          </a:p>
        </p:txBody>
      </p:sp>
      <p:sp>
        <p:nvSpPr>
          <p:cNvPr id="9" name="Text 2"/>
          <p:cNvSpPr/>
          <p:nvPr/>
        </p:nvSpPr>
        <p:spPr>
          <a:xfrm>
            <a:off x="5824855" y="36830"/>
            <a:ext cx="7973695" cy="996315"/>
          </a:xfrm>
          <a:prstGeom prst="rect">
            <a:avLst/>
          </a:prstGeom>
          <a:noFill/>
        </p:spPr>
        <p:txBody>
          <a:bodyPr wrap="none" lIns="0" tIns="0" rIns="0" bIns="0" rtlCol="0" anchor="t"/>
          <a:lstStyle/>
          <a:p>
            <a:pPr marL="0" indent="0" algn="l">
              <a:lnSpc>
                <a:spcPts val="6500"/>
              </a:lnSpc>
              <a:buNone/>
            </a:pPr>
            <a:r>
              <a:rPr lang="en-US" sz="4640" dirty="0">
                <a:solidFill>
                  <a:srgbClr val="E25B00"/>
                </a:solidFill>
                <a:latin typeface="NotoSans-NotoSans-Regular" pitchFamily="34" charset="0"/>
                <a:ea typeface="NotoSans-NotoSans-Regular" pitchFamily="34" charset="-122"/>
                <a:cs typeface="NotoSans-NotoSans-Regular" pitchFamily="34" charset="-120"/>
              </a:rPr>
              <a:t>Data Inspection</a:t>
            </a:r>
            <a:endParaRPr lang="en-US" sz="4640" dirty="0"/>
          </a:p>
        </p:txBody>
      </p:sp>
      <p:sp>
        <p:nvSpPr>
          <p:cNvPr id="10" name="Text 3"/>
          <p:cNvSpPr/>
          <p:nvPr/>
        </p:nvSpPr>
        <p:spPr>
          <a:xfrm>
            <a:off x="6080760" y="1219835"/>
            <a:ext cx="1974850" cy="1130300"/>
          </a:xfrm>
          <a:prstGeom prst="rect">
            <a:avLst/>
          </a:prstGeom>
          <a:noFill/>
        </p:spPr>
        <p:txBody>
          <a:bodyPr wrap="square" lIns="0" tIns="0" rIns="0" bIns="0" rtlCol="0" anchor="t"/>
          <a:lstStyle/>
          <a:p>
            <a:pPr marL="0" indent="0" algn="l">
              <a:lnSpc>
                <a:spcPts val="3250"/>
              </a:lnSpc>
              <a:buNone/>
            </a:pPr>
            <a:r>
              <a:rPr lang="en-US" sz="2320" b="1" dirty="0">
                <a:solidFill>
                  <a:srgbClr val="0D0D0D"/>
                </a:solidFill>
                <a:latin typeface="NotoSans-NotoSans-Regular" pitchFamily="34" charset="0"/>
                <a:ea typeface="NotoSans-NotoSans-Regular" pitchFamily="34" charset="-122"/>
                <a:cs typeface="NotoSans-NotoSans-Regular" pitchFamily="34" charset="-120"/>
              </a:rPr>
              <a:t>Initial Data Inspection</a:t>
            </a:r>
            <a:endParaRPr lang="en-US" sz="2320" b="1" dirty="0"/>
          </a:p>
        </p:txBody>
      </p:sp>
      <p:sp>
        <p:nvSpPr>
          <p:cNvPr id="11" name="Text 4"/>
          <p:cNvSpPr/>
          <p:nvPr/>
        </p:nvSpPr>
        <p:spPr>
          <a:xfrm>
            <a:off x="11548745" y="2699385"/>
            <a:ext cx="1974850" cy="6984365"/>
          </a:xfrm>
          <a:prstGeom prst="rect">
            <a:avLst/>
          </a:prstGeom>
          <a:noFill/>
        </p:spPr>
        <p:txBody>
          <a:bodyPr wrap="square" lIns="0" tIns="0" rIns="0" bIns="0" rtlCol="0" anchor="t"/>
          <a:lstStyle/>
          <a:p>
            <a:pPr marL="0" indent="0" algn="l">
              <a:lnSpc>
                <a:spcPts val="2780"/>
              </a:lnSpc>
              <a:buNone/>
            </a:pPr>
            <a:r>
              <a:rPr lang="en-US" sz="1850" dirty="0">
                <a:solidFill>
                  <a:srgbClr val="0D0D0D"/>
                </a:solidFill>
                <a:latin typeface="Arial-Regular" pitchFamily="34" charset="0"/>
                <a:ea typeface="Arial-Regular" pitchFamily="34" charset="-122"/>
                <a:cs typeface="Arial-Regular" pitchFamily="34" charset="-120"/>
              </a:rPr>
              <a:t>• Identified columns with missing values, particularly 'company' and 'agent'.</a:t>
            </a:r>
            <a:endParaRPr lang="en-US" sz="1850" dirty="0"/>
          </a:p>
          <a:p>
            <a:pPr marL="0" indent="0" algn="l">
              <a:lnSpc>
                <a:spcPts val="2780"/>
              </a:lnSpc>
              <a:buNone/>
            </a:pPr>
            <a:r>
              <a:rPr lang="en-US" sz="1850" dirty="0">
                <a:solidFill>
                  <a:srgbClr val="0D0D0D"/>
                </a:solidFill>
                <a:latin typeface="Arial-Regular" pitchFamily="34" charset="0"/>
                <a:ea typeface="Arial-Regular" pitchFamily="34" charset="-122"/>
                <a:cs typeface="Arial-Regular" pitchFamily="34" charset="-120"/>
              </a:rPr>
              <a:t>• Dropped 'company' due to high missing values.</a:t>
            </a:r>
            <a:endParaRPr lang="en-US" sz="1850" dirty="0"/>
          </a:p>
          <a:p>
            <a:pPr marL="0" indent="0" algn="l">
              <a:lnSpc>
                <a:spcPts val="2780"/>
              </a:lnSpc>
              <a:buNone/>
            </a:pPr>
            <a:r>
              <a:rPr lang="en-US" sz="1850" dirty="0">
                <a:solidFill>
                  <a:srgbClr val="0D0D0D"/>
                </a:solidFill>
                <a:latin typeface="Arial-Regular" pitchFamily="34" charset="0"/>
                <a:ea typeface="Arial-Regular" pitchFamily="34" charset="-122"/>
                <a:cs typeface="Arial-Regular" pitchFamily="34" charset="-120"/>
              </a:rPr>
              <a:t>• Handled other missing values through appropriate methods (dropping or imputing).</a:t>
            </a:r>
            <a:endParaRPr lang="en-US" sz="1850" dirty="0"/>
          </a:p>
        </p:txBody>
      </p:sp>
      <p:sp>
        <p:nvSpPr>
          <p:cNvPr id="12" name="Text 5"/>
          <p:cNvSpPr/>
          <p:nvPr/>
        </p:nvSpPr>
        <p:spPr>
          <a:xfrm>
            <a:off x="11548745" y="1199515"/>
            <a:ext cx="1974850" cy="1502410"/>
          </a:xfrm>
          <a:prstGeom prst="rect">
            <a:avLst/>
          </a:prstGeom>
          <a:noFill/>
        </p:spPr>
        <p:txBody>
          <a:bodyPr wrap="square" lIns="0" tIns="0" rIns="0" bIns="0" rtlCol="0" anchor="t"/>
          <a:lstStyle/>
          <a:p>
            <a:pPr marL="0" indent="0" algn="l">
              <a:lnSpc>
                <a:spcPts val="3250"/>
              </a:lnSpc>
              <a:buNone/>
            </a:pPr>
            <a:r>
              <a:rPr lang="en-US" sz="2320" b="1" dirty="0">
                <a:solidFill>
                  <a:srgbClr val="0D0D0D"/>
                </a:solidFill>
                <a:latin typeface="NotoSans-NotoSans-Regular" pitchFamily="34" charset="0"/>
                <a:ea typeface="NotoSans-NotoSans-Regular" pitchFamily="34" charset="-122"/>
                <a:cs typeface="NotoSans-NotoSans-Regular" pitchFamily="34" charset="-120"/>
              </a:rPr>
              <a:t>Handling Missing Values</a:t>
            </a:r>
            <a:endParaRPr lang="en-US" sz="2320" b="1" dirty="0"/>
          </a:p>
        </p:txBody>
      </p:sp>
      <p:sp>
        <p:nvSpPr>
          <p:cNvPr id="13" name="Text 6"/>
          <p:cNvSpPr/>
          <p:nvPr/>
        </p:nvSpPr>
        <p:spPr>
          <a:xfrm>
            <a:off x="6080760" y="2277745"/>
            <a:ext cx="1974850" cy="3446145"/>
          </a:xfrm>
          <a:prstGeom prst="rect">
            <a:avLst/>
          </a:prstGeom>
          <a:noFill/>
        </p:spPr>
        <p:txBody>
          <a:bodyPr wrap="square" lIns="0" tIns="0" rIns="0" bIns="0" rtlCol="0" anchor="t"/>
          <a:lstStyle/>
          <a:p>
            <a:pPr marL="0" indent="0" algn="l">
              <a:lnSpc>
                <a:spcPts val="2780"/>
              </a:lnSpc>
              <a:buNone/>
            </a:pPr>
            <a:r>
              <a:rPr lang="en-US" sz="1850" dirty="0">
                <a:solidFill>
                  <a:srgbClr val="0D0D0D"/>
                </a:solidFill>
                <a:latin typeface="Arial-Regular" pitchFamily="34" charset="0"/>
                <a:ea typeface="Arial-Regular" pitchFamily="34" charset="-122"/>
                <a:cs typeface="Arial-Regular" pitchFamily="34" charset="-120"/>
              </a:rPr>
              <a:t>• Checked first few rows and basic information (data types, non-null counts).</a:t>
            </a:r>
            <a:endParaRPr lang="en-US" sz="1850" dirty="0"/>
          </a:p>
          <a:p>
            <a:pPr marL="0" indent="0" algn="l">
              <a:lnSpc>
                <a:spcPts val="2780"/>
              </a:lnSpc>
              <a:buNone/>
            </a:pPr>
            <a:r>
              <a:rPr lang="en-US" sz="1850" dirty="0">
                <a:solidFill>
                  <a:srgbClr val="0D0D0D"/>
                </a:solidFill>
                <a:latin typeface="Arial-Regular" pitchFamily="34" charset="0"/>
                <a:ea typeface="Arial-Regular" pitchFamily="34" charset="-122"/>
                <a:cs typeface="Arial-Regular" pitchFamily="34" charset="-120"/>
              </a:rPr>
              <a:t>• Identified immediate issues.</a:t>
            </a:r>
            <a:endParaRPr lang="en-US" sz="1850" dirty="0"/>
          </a:p>
        </p:txBody>
      </p:sp>
      <p:pic>
        <p:nvPicPr>
          <p:cNvPr id="14" name="Picture 13"/>
          <p:cNvPicPr>
            <a:picLocks noChangeAspect="1"/>
          </p:cNvPicPr>
          <p:nvPr/>
        </p:nvPicPr>
        <p:blipFill>
          <a:blip r:embed="rId4"/>
          <a:stretch>
            <a:fillRect/>
          </a:stretch>
        </p:blipFill>
        <p:spPr>
          <a:xfrm>
            <a:off x="217805" y="1033145"/>
            <a:ext cx="5085715" cy="7591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4000"/>
          </a:blip>
          <a:stretch>
            <a:fillRect l="1000" t="-3000" r="1000" b="1000"/>
          </a:stretch>
        </a:blipFill>
        <a:effectLst/>
      </p:bgPr>
    </p:bg>
    <p:spTree>
      <p:nvGrpSpPr>
        <p:cNvPr id="1" name=""/>
        <p:cNvGrpSpPr/>
        <p:nvPr/>
      </p:nvGrpSpPr>
      <p:grpSpPr/>
      <p:sp>
        <p:nvSpPr>
          <p:cNvPr id="2" name="Text Box 1"/>
          <p:cNvSpPr txBox="1"/>
          <p:nvPr/>
        </p:nvSpPr>
        <p:spPr>
          <a:xfrm>
            <a:off x="1263650" y="2506345"/>
            <a:ext cx="12230100" cy="2748915"/>
          </a:xfrm>
          <a:prstGeom prst="rect">
            <a:avLst/>
          </a:prstGeom>
          <a:blipFill>
            <a:blip r:embed="rId2"/>
          </a:blipFill>
        </p:spPr>
        <p:txBody>
          <a:bodyPr wrap="square" rtlCol="0" anchor="t">
            <a:noAutofit/>
            <a:scene3d>
              <a:camera prst="orthographicFront"/>
              <a:lightRig rig="threePt" dir="t"/>
            </a:scene3d>
          </a:bodyPr>
          <a:p>
            <a:pPr marL="0" indent="0" algn="l">
              <a:lnSpc>
                <a:spcPts val="8970"/>
              </a:lnSpc>
              <a:buNone/>
            </a:pPr>
            <a:r>
              <a:rPr lang="en-US" sz="6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NotoSans-NotoSans-Regular" pitchFamily="34" charset="0"/>
                <a:ea typeface="NotoSans-NotoSans-Regular" pitchFamily="34" charset="-122"/>
                <a:cs typeface="NotoSans-NotoSans-Regular" pitchFamily="34" charset="-120"/>
                <a:sym typeface="+mn-ea"/>
              </a:rPr>
              <a:t>3. Data Transformation and Feature Engineering</a:t>
            </a:r>
            <a:endParaRPr lang="en-US" sz="66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NotoSans-NotoSans-Regular" pitchFamily="34" charset="0"/>
              <a:ea typeface="NotoSans-NotoSans-Regular" pitchFamily="34" charset="-122"/>
              <a:cs typeface="NotoSans-NotoSans-Regular" pitchFamily="34" charset="-12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36576" y="36576"/>
            <a:ext cx="4956048" cy="8174736"/>
          </a:xfrm>
          <a:prstGeom prst="rect">
            <a:avLst/>
          </a:prstGeom>
        </p:spPr>
      </p:pic>
      <p:sp>
        <p:nvSpPr>
          <p:cNvPr id="4" name="Text 0"/>
          <p:cNvSpPr/>
          <p:nvPr/>
        </p:nvSpPr>
        <p:spPr>
          <a:xfrm>
            <a:off x="5815330" y="1920875"/>
            <a:ext cx="7973695" cy="1123950"/>
          </a:xfrm>
          <a:prstGeom prst="rect">
            <a:avLst/>
          </a:prstGeom>
          <a:noFill/>
        </p:spPr>
        <p:txBody>
          <a:bodyPr wrap="none" lIns="0" tIns="0" rIns="0" bIns="0" rtlCol="0" anchor="t"/>
          <a:lstStyle/>
          <a:p>
            <a:pPr marL="0" indent="0" algn="l">
              <a:lnSpc>
                <a:spcPts val="6500"/>
              </a:lnSpc>
              <a:buNone/>
            </a:pPr>
            <a:r>
              <a:rPr lang="en-US" sz="4640" dirty="0">
                <a:solidFill>
                  <a:srgbClr val="E25B00"/>
                </a:solidFill>
                <a:latin typeface="NotoSans-NotoSans-Regular" pitchFamily="34" charset="0"/>
                <a:ea typeface="NotoSans-NotoSans-Regular" pitchFamily="34" charset="-122"/>
                <a:cs typeface="NotoSans-NotoSans-Regular" pitchFamily="34" charset="-120"/>
              </a:rPr>
              <a:t>Data Transformation</a:t>
            </a:r>
            <a:endParaRPr lang="en-US" sz="4640" dirty="0"/>
          </a:p>
        </p:txBody>
      </p:sp>
      <p:sp>
        <p:nvSpPr>
          <p:cNvPr id="5" name="Text 1"/>
          <p:cNvSpPr/>
          <p:nvPr/>
        </p:nvSpPr>
        <p:spPr>
          <a:xfrm>
            <a:off x="6062345" y="3161030"/>
            <a:ext cx="7470775" cy="779145"/>
          </a:xfrm>
          <a:prstGeom prst="rect">
            <a:avLst/>
          </a:prstGeom>
          <a:noFill/>
        </p:spPr>
        <p:txBody>
          <a:bodyPr wrap="none" lIns="0" tIns="0" rIns="0" bIns="0" rtlCol="0" anchor="t"/>
          <a:lstStyle/>
          <a:p>
            <a:pPr marL="0" indent="0" algn="l">
              <a:lnSpc>
                <a:spcPts val="3250"/>
              </a:lnSpc>
              <a:buNone/>
            </a:pPr>
            <a:r>
              <a:rPr lang="en-US" sz="2320" dirty="0">
                <a:solidFill>
                  <a:srgbClr val="E25B00"/>
                </a:solidFill>
                <a:latin typeface="NotoSans-NotoSans-Regular" pitchFamily="34" charset="0"/>
                <a:ea typeface="NotoSans-NotoSans-Regular" pitchFamily="34" charset="-122"/>
                <a:cs typeface="NotoSans-NotoSans-Regular" pitchFamily="34" charset="-120"/>
              </a:rPr>
              <a:t>Column Transformation</a:t>
            </a:r>
            <a:endParaRPr lang="en-US" sz="2320" dirty="0"/>
          </a:p>
        </p:txBody>
      </p:sp>
      <p:sp>
        <p:nvSpPr>
          <p:cNvPr id="6" name="Text 2"/>
          <p:cNvSpPr/>
          <p:nvPr/>
        </p:nvSpPr>
        <p:spPr>
          <a:xfrm>
            <a:off x="5829935" y="3940175"/>
            <a:ext cx="7703185" cy="2585720"/>
          </a:xfrm>
          <a:prstGeom prst="rect">
            <a:avLst/>
          </a:prstGeom>
          <a:noFill/>
        </p:spPr>
        <p:txBody>
          <a:bodyPr wrap="square" lIns="0" tIns="0" rIns="0" bIns="0" rtlCol="0" anchor="t"/>
          <a:lstStyle/>
          <a:p>
            <a:pPr marL="342900" indent="-342900" algn="l">
              <a:lnSpc>
                <a:spcPts val="2780"/>
              </a:lnSpc>
              <a:buFont typeface="Arial" panose="020B0604020202020204" pitchFamily="34" charset="0"/>
              <a:buChar char="•"/>
            </a:pPr>
            <a:r>
              <a:rPr lang="en-US" sz="2000" dirty="0">
                <a:solidFill>
                  <a:srgbClr val="0D0D0D"/>
                </a:solidFill>
                <a:latin typeface="Segoe Print" panose="02000600000000000000" charset="0"/>
                <a:ea typeface="Arial-Regular" pitchFamily="34" charset="-122"/>
                <a:cs typeface="Segoe Print" panose="02000600000000000000" charset="0"/>
              </a:rPr>
              <a:t>Created new columns and transformed existing ones.</a:t>
            </a:r>
            <a:endParaRPr lang="en-US" sz="2000" dirty="0">
              <a:latin typeface="Segoe Print" panose="02000600000000000000" charset="0"/>
              <a:cs typeface="Segoe Print" panose="02000600000000000000" charset="0"/>
            </a:endParaRPr>
          </a:p>
          <a:p>
            <a:pPr marL="342900" indent="-342900" algn="l">
              <a:lnSpc>
                <a:spcPts val="2780"/>
              </a:lnSpc>
              <a:buFont typeface="Arial" panose="020B0604020202020204" pitchFamily="34" charset="0"/>
              <a:buChar char="•"/>
            </a:pPr>
            <a:r>
              <a:rPr lang="en-US" sz="2000" dirty="0">
                <a:solidFill>
                  <a:srgbClr val="0D0D0D"/>
                </a:solidFill>
                <a:latin typeface="Segoe Print" panose="02000600000000000000" charset="0"/>
                <a:ea typeface="Arial-Regular" pitchFamily="34" charset="-122"/>
                <a:cs typeface="Segoe Print" panose="02000600000000000000" charset="0"/>
              </a:rPr>
              <a:t>Combined 'arrival_date_year', 'arrival_date_month', and 'arrival_date_day_of_month' into a single 'arrival_date' column.</a:t>
            </a:r>
            <a:endParaRPr lang="en-US" sz="2000" dirty="0">
              <a:solidFill>
                <a:srgbClr val="0D0D0D"/>
              </a:solidFill>
              <a:latin typeface="Segoe Print" panose="02000600000000000000" charset="0"/>
              <a:ea typeface="Arial-Regular" pitchFamily="34" charset="-122"/>
              <a:cs typeface="Segoe Print" panose="02000600000000000000" charset="0"/>
            </a:endParaRPr>
          </a:p>
          <a:p>
            <a:pPr marL="342900" indent="-342900" algn="l">
              <a:lnSpc>
                <a:spcPts val="2780"/>
              </a:lnSpc>
              <a:buFont typeface="Arial" panose="020B0604020202020204" pitchFamily="34" charset="0"/>
              <a:buChar char="•"/>
            </a:pPr>
            <a:r>
              <a:rPr lang="en-US" altLang="en-US" sz="2000" dirty="0">
                <a:latin typeface="Segoe Print" panose="02000600000000000000" charset="0"/>
                <a:cs typeface="Segoe Print" panose="02000600000000000000" charset="0"/>
              </a:rPr>
              <a:t>Create total_guests: Sum of adults, children, and babies.</a:t>
            </a:r>
            <a:endParaRPr lang="en-US" altLang="en-US" sz="2000" dirty="0">
              <a:latin typeface="Segoe Print" panose="02000600000000000000" charset="0"/>
              <a:cs typeface="Segoe Print" panose="02000600000000000000" charset="0"/>
            </a:endParaRPr>
          </a:p>
          <a:p>
            <a:pPr indent="0" algn="l">
              <a:lnSpc>
                <a:spcPts val="2780"/>
              </a:lnSpc>
              <a:buFont typeface="Arial" panose="020B0604020202020204" pitchFamily="34" charset="0"/>
              <a:buNone/>
            </a:pPr>
            <a:endParaRPr lang="en-US" altLang="en-US" sz="2000" dirty="0">
              <a:latin typeface="Segoe Print" panose="02000600000000000000" charset="0"/>
              <a:cs typeface="Segoe Print" panose="020006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ll dir="rd"/>
      </p:transition>
    </mc:Choice>
    <mc:Fallback>
      <p:transition spd="slow">
        <p:pull dir="rd"/>
      </p:transition>
    </mc:Fallback>
  </mc:AlternateContent>
</p:sld>
</file>

<file path=ppt/theme/theme1.xml><?xml version="1.0" encoding="utf-8"?>
<a:theme xmlns:a="http://schemas.openxmlformats.org/drawingml/2006/main" name="Office Them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9669</Words>
  <Application>WPS Presentation</Application>
  <PresentationFormat>On-screen Show (16:9)</PresentationFormat>
  <Paragraphs>279</Paragraphs>
  <Slides>31</Slides>
  <Notes>26</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31</vt:i4>
      </vt:variant>
    </vt:vector>
  </HeadingPairs>
  <TitlesOfParts>
    <vt:vector size="47" baseType="lpstr">
      <vt:lpstr>Arial</vt:lpstr>
      <vt:lpstr>SimSun</vt:lpstr>
      <vt:lpstr>Wingdings</vt:lpstr>
      <vt:lpstr>NotoSans-NotoSans-Regular</vt:lpstr>
      <vt:lpstr>Segoe Print</vt:lpstr>
      <vt:lpstr>NotoSans-NotoSans-Regular</vt:lpstr>
      <vt:lpstr>NotoSans-NotoSans-Regular</vt:lpstr>
      <vt:lpstr>Arial-Regular</vt:lpstr>
      <vt:lpstr>Arial-Regular</vt:lpstr>
      <vt:lpstr>Arial-Regular</vt:lpstr>
      <vt:lpstr>Calibri</vt:lpstr>
      <vt:lpstr>Microsoft YaHei</vt:lpstr>
      <vt:lpstr>Arial Unicode MS</vt:lpstr>
      <vt:lpstr>MingLiU-ExtB</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Sharada Sonaje</cp:lastModifiedBy>
  <cp:revision>11</cp:revision>
  <dcterms:created xsi:type="dcterms:W3CDTF">2025-02-21T14:17:00Z</dcterms:created>
  <dcterms:modified xsi:type="dcterms:W3CDTF">2025-02-25T04:34:18Z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8689EE5D955D4A91B2F3F3C28DF65689_13</vt:lpwstr>
  </property>
  <property fmtid="{D5CDD505-2E9C-101B-9397-08002B2CF9AE}" pid="3" name="KSOProductBuildVer">
    <vt:lpwstr>1033-12.2.0.19821</vt:lpwstr>
  </property>
</Properties>
</file>